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94" r:id="rId2"/>
    <p:sldId id="460" r:id="rId3"/>
    <p:sldId id="305" r:id="rId4"/>
    <p:sldId id="306" r:id="rId5"/>
    <p:sldId id="423" r:id="rId6"/>
    <p:sldId id="424" r:id="rId7"/>
    <p:sldId id="426" r:id="rId8"/>
    <p:sldId id="486" r:id="rId9"/>
    <p:sldId id="389" r:id="rId10"/>
    <p:sldId id="487" r:id="rId11"/>
    <p:sldId id="427" r:id="rId12"/>
    <p:sldId id="433" r:id="rId13"/>
    <p:sldId id="428" r:id="rId14"/>
    <p:sldId id="434" r:id="rId15"/>
    <p:sldId id="429" r:id="rId16"/>
    <p:sldId id="435" r:id="rId17"/>
    <p:sldId id="488" r:id="rId18"/>
    <p:sldId id="436" r:id="rId19"/>
    <p:sldId id="450" r:id="rId20"/>
    <p:sldId id="451" r:id="rId21"/>
    <p:sldId id="453" r:id="rId22"/>
    <p:sldId id="452" r:id="rId23"/>
    <p:sldId id="438" r:id="rId24"/>
    <p:sldId id="439" r:id="rId25"/>
    <p:sldId id="440" r:id="rId26"/>
    <p:sldId id="441" r:id="rId27"/>
    <p:sldId id="442" r:id="rId28"/>
    <p:sldId id="444" r:id="rId29"/>
    <p:sldId id="443" r:id="rId30"/>
    <p:sldId id="489" r:id="rId31"/>
    <p:sldId id="445" r:id="rId32"/>
    <p:sldId id="447" r:id="rId33"/>
    <p:sldId id="448" r:id="rId34"/>
    <p:sldId id="490" r:id="rId35"/>
    <p:sldId id="449" r:id="rId36"/>
    <p:sldId id="431" r:id="rId37"/>
    <p:sldId id="432" r:id="rId38"/>
    <p:sldId id="454" r:id="rId39"/>
    <p:sldId id="455" r:id="rId40"/>
    <p:sldId id="491" r:id="rId41"/>
    <p:sldId id="456" r:id="rId42"/>
    <p:sldId id="457" r:id="rId43"/>
    <p:sldId id="458" r:id="rId44"/>
    <p:sldId id="461" r:id="rId45"/>
    <p:sldId id="462" r:id="rId46"/>
    <p:sldId id="463" r:id="rId47"/>
    <p:sldId id="464" r:id="rId48"/>
    <p:sldId id="465" r:id="rId49"/>
    <p:sldId id="466" r:id="rId50"/>
    <p:sldId id="467" r:id="rId51"/>
    <p:sldId id="468" r:id="rId52"/>
    <p:sldId id="469" r:id="rId53"/>
    <p:sldId id="470" r:id="rId54"/>
    <p:sldId id="471" r:id="rId55"/>
    <p:sldId id="472" r:id="rId56"/>
    <p:sldId id="473" r:id="rId57"/>
    <p:sldId id="474" r:id="rId58"/>
    <p:sldId id="475" r:id="rId59"/>
    <p:sldId id="476" r:id="rId60"/>
    <p:sldId id="477" r:id="rId61"/>
    <p:sldId id="478" r:id="rId62"/>
    <p:sldId id="479" r:id="rId63"/>
    <p:sldId id="480" r:id="rId64"/>
    <p:sldId id="481" r:id="rId65"/>
    <p:sldId id="420" r:id="rId66"/>
    <p:sldId id="484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帐户" initials="M帐" lastIdx="1" clrIdx="0">
    <p:extLst>
      <p:ext uri="{19B8F6BF-5375-455C-9EA6-DF929625EA0E}">
        <p15:presenceInfo xmlns:p15="http://schemas.microsoft.com/office/powerpoint/2012/main" userId="2bea33e03a8b0a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5E4D0"/>
    <a:srgbClr val="002060"/>
    <a:srgbClr val="CC00FF"/>
    <a:srgbClr val="C5B7A7"/>
    <a:srgbClr val="BBE0E3"/>
    <a:srgbClr val="950503"/>
    <a:srgbClr val="A5644E"/>
    <a:srgbClr val="A6644D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2F96D-D4BA-4B9A-8495-86B58C5F173B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3A347-1DBF-48C0-9A81-BBB76E38F7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01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167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7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00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60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62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74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3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00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96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0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12BF2-22B9-40E6-B921-2348B1E38F25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31153-B9D5-44EC-9344-E8E27171D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3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slide" Target="slide4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30.xml"/><Relationship Id="rId4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10851" y="1291171"/>
            <a:ext cx="7783998" cy="4746535"/>
            <a:chOff x="454655" y="1131683"/>
            <a:chExt cx="7783998" cy="4746535"/>
          </a:xfrm>
        </p:grpSpPr>
        <p:grpSp>
          <p:nvGrpSpPr>
            <p:cNvPr id="2" name="组合 1"/>
            <p:cNvGrpSpPr/>
            <p:nvPr/>
          </p:nvGrpSpPr>
          <p:grpSpPr>
            <a:xfrm>
              <a:off x="454655" y="1131683"/>
              <a:ext cx="7783998" cy="4746535"/>
              <a:chOff x="704404" y="1901151"/>
              <a:chExt cx="6280916" cy="382243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4404" y="1901151"/>
                <a:ext cx="6280916" cy="3822434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3573216" y="3006034"/>
                <a:ext cx="728479" cy="247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片内总线</a:t>
                </a:r>
                <a:endParaRPr lang="zh-CN" altLang="en-US" sz="14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7" name="任意多边形 6"/>
            <p:cNvSpPr/>
            <p:nvPr/>
          </p:nvSpPr>
          <p:spPr>
            <a:xfrm>
              <a:off x="4092166" y="3150606"/>
              <a:ext cx="2788467" cy="1575303"/>
            </a:xfrm>
            <a:custGeom>
              <a:avLst/>
              <a:gdLst>
                <a:gd name="connsiteX0" fmla="*/ 18107 w 2788467"/>
                <a:gd name="connsiteY0" fmla="*/ 1539089 h 1575303"/>
                <a:gd name="connsiteX1" fmla="*/ 0 w 2788467"/>
                <a:gd name="connsiteY1" fmla="*/ 0 h 1575303"/>
                <a:gd name="connsiteX2" fmla="*/ 2779414 w 2788467"/>
                <a:gd name="connsiteY2" fmla="*/ 0 h 1575303"/>
                <a:gd name="connsiteX3" fmla="*/ 2788467 w 2788467"/>
                <a:gd name="connsiteY3" fmla="*/ 941561 h 1575303"/>
                <a:gd name="connsiteX4" fmla="*/ 679010 w 2788467"/>
                <a:gd name="connsiteY4" fmla="*/ 923454 h 1575303"/>
                <a:gd name="connsiteX5" fmla="*/ 697117 w 2788467"/>
                <a:gd name="connsiteY5" fmla="*/ 1575303 h 1575303"/>
                <a:gd name="connsiteX6" fmla="*/ 18107 w 2788467"/>
                <a:gd name="connsiteY6" fmla="*/ 1539089 h 157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8467" h="1575303">
                  <a:moveTo>
                    <a:pt x="18107" y="1539089"/>
                  </a:moveTo>
                  <a:lnTo>
                    <a:pt x="0" y="0"/>
                  </a:lnTo>
                  <a:lnTo>
                    <a:pt x="2779414" y="0"/>
                  </a:lnTo>
                  <a:cubicBezTo>
                    <a:pt x="2782432" y="313854"/>
                    <a:pt x="2785449" y="627707"/>
                    <a:pt x="2788467" y="941561"/>
                  </a:cubicBezTo>
                  <a:lnTo>
                    <a:pt x="679010" y="923454"/>
                  </a:lnTo>
                  <a:lnTo>
                    <a:pt x="697117" y="1575303"/>
                  </a:lnTo>
                  <a:lnTo>
                    <a:pt x="18107" y="1539089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53907" y="962659"/>
            <a:ext cx="7175406" cy="40949"/>
            <a:chOff x="952901" y="777198"/>
            <a:chExt cx="7175406" cy="4094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2648476" y="213825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复习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单片机内部结构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16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1238573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2364504" y="458833"/>
            <a:ext cx="4185761" cy="664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单片机串行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通信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五边形 7"/>
          <p:cNvSpPr/>
          <p:nvPr/>
        </p:nvSpPr>
        <p:spPr bwMode="auto">
          <a:xfrm>
            <a:off x="1879053" y="150271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7.1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2909407" y="1488427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0" name="五边形 9"/>
          <p:cNvSpPr/>
          <p:nvPr/>
        </p:nvSpPr>
        <p:spPr bwMode="auto">
          <a:xfrm>
            <a:off x="1864688" y="229684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7.2</a:t>
            </a:r>
            <a:endParaRPr lang="zh-CN" altLang="en-US" sz="32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908688" y="2319888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串行口的控制</a:t>
            </a:r>
            <a:endParaRPr lang="zh-CN" altLang="en-US" sz="32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五边形 11"/>
          <p:cNvSpPr/>
          <p:nvPr/>
        </p:nvSpPr>
        <p:spPr bwMode="auto">
          <a:xfrm>
            <a:off x="1864688" y="317575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.3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2908688" y="316146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串行口的工作方式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五边形 13"/>
          <p:cNvSpPr/>
          <p:nvPr/>
        </p:nvSpPr>
        <p:spPr bwMode="auto">
          <a:xfrm>
            <a:off x="1864688" y="4029435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</a:t>
            </a: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.4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2923053" y="4003050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串行口波特率的设定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/>
        </p:nvSpPr>
        <p:spPr bwMode="auto">
          <a:xfrm>
            <a:off x="1850322" y="488311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7.5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7" name="AutoShape 15"/>
          <p:cNvSpPr>
            <a:spLocks noChangeArrowheads="1"/>
          </p:cNvSpPr>
          <p:nvPr/>
        </p:nvSpPr>
        <p:spPr bwMode="auto">
          <a:xfrm>
            <a:off x="2908687" y="4856731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串行通信的编程方法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五边形 17"/>
          <p:cNvSpPr/>
          <p:nvPr/>
        </p:nvSpPr>
        <p:spPr bwMode="auto">
          <a:xfrm>
            <a:off x="1850322" y="575108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7.6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2908687" y="5724697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串行口应用设计实例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27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897469" y="42519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7.2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串行口的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控制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5763" y="1873250"/>
            <a:ext cx="5399401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数据缓冲寄存器 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99H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9563" y="2563813"/>
            <a:ext cx="8439150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在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单片机的串行口电路中，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是用来存放发送和接收数据的两个独立的缓冲寄存器，在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的地址都是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99H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kumimoji="0" lang="en-US" altLang="zh-CN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只能写入，接收</a:t>
            </a:r>
            <a:r>
              <a:rPr kumimoji="0" lang="en-US" altLang="zh-CN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只能读出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kumimoji="0" lang="zh-CN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指令，便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开始引发串口的</a:t>
            </a:r>
            <a:r>
              <a:rPr kumimoji="0" lang="zh-CN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174625" marR="0" lvl="0" indent="-174625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</a:t>
            </a:r>
            <a:r>
              <a:rPr kumimoji="0" lang="zh-CN" altLang="en-US" sz="2600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SBUF=</a:t>
            </a:r>
            <a:r>
              <a:rPr kumimoji="0" lang="en-US" altLang="zh-CN" sz="26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SendByte</a:t>
            </a:r>
            <a:endParaRPr kumimoji="0" lang="en-US" altLang="zh-CN" sz="260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4625" lvl="0" indent="-174625" eaLnBrk="1" hangingPunct="1">
              <a:lnSpc>
                <a:spcPct val="110000"/>
              </a:lnSpc>
              <a:spcBef>
                <a:spcPct val="40000"/>
              </a:spcBef>
              <a:buNone/>
              <a:defRPr/>
            </a:pP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zh-CN" altLang="en-US" sz="26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指令，便</a:t>
            </a:r>
            <a:r>
              <a:rPr lang="zh-CN" altLang="en-US" sz="26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开始引发串口</a:t>
            </a:r>
            <a:r>
              <a:rPr lang="zh-CN" altLang="en-US" sz="26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6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接收：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FF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	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kumimoji="0" lang="en-US" altLang="zh-CN" sz="26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ReceiveByte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endParaRPr lang="en-US" altLang="zh-CN" sz="2600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4625" marR="0" lvl="0" indent="-174625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6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25129" y="825710"/>
            <a:ext cx="9432758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None/>
              <a:defRPr/>
            </a:pPr>
            <a:r>
              <a:rPr lang="en-US" altLang="zh-CN" sz="2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51</a:t>
            </a:r>
            <a:r>
              <a:rPr lang="zh-CN" altLang="en-US" sz="2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单片机通过三个</a:t>
            </a:r>
            <a:r>
              <a:rPr lang="en-US" altLang="zh-CN" sz="2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lang="zh-CN" altLang="en-US" sz="2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，包括数据</a:t>
            </a:r>
            <a:r>
              <a:rPr lang="zh-CN" altLang="en-US" sz="26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缓冲寄存器</a:t>
            </a:r>
            <a:r>
              <a:rPr lang="en-US" altLang="zh-CN" sz="2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lang="zh-CN" altLang="en-US" sz="2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和控制</a:t>
            </a:r>
            <a:endParaRPr lang="en-US" altLang="zh-CN" sz="260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itchFamily="2" charset="2"/>
              <a:buNone/>
              <a:defRPr/>
            </a:pPr>
            <a:r>
              <a:rPr lang="zh-CN" altLang="en-US" sz="2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en-US" altLang="zh-CN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lang="zh-CN" altLang="en-US" sz="2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PCON</a:t>
            </a:r>
            <a:r>
              <a:rPr lang="zh-CN" altLang="en-US" sz="26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实现对串行口的</a:t>
            </a:r>
            <a:r>
              <a:rPr lang="zh-CN" altLang="en-US" sz="26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控制。</a:t>
            </a:r>
            <a:endParaRPr lang="zh-CN" altLang="en-US" sz="26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338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 txBox="1">
            <a:spLocks noChangeArrowheads="1"/>
          </p:cNvSpPr>
          <p:nvPr/>
        </p:nvSpPr>
        <p:spPr bwMode="auto">
          <a:xfrm>
            <a:off x="323850" y="546100"/>
            <a:ext cx="8280400" cy="367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SBUF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实际上是一个能够独立完成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数据接收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数据发送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操作的复杂的硬件电路；</a:t>
            </a: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①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只要将数据送到发送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便一位一位地发送数据，发送完成后置标志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TI=1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② 在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允许接收串行数据的前提下，外部串行数据经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送入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时，电路便自动启动接收，直至完成一帧数据后标志 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RI=1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由于发送与接收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是两个独立的缓冲器，所以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串行口是一个可以同时发送与接收的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“全双工”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接口。  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347788" y="4221163"/>
            <a:ext cx="6248400" cy="2232025"/>
            <a:chOff x="849" y="433"/>
            <a:chExt cx="3823" cy="1406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1888" y="545"/>
              <a:ext cx="1761" cy="25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接收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SBUF   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移位寄存器</a:t>
              </a:r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856" y="675"/>
              <a:ext cx="10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881" y="1465"/>
              <a:ext cx="1779" cy="258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发送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SBUF   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移位寄存器</a:t>
              </a: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849" y="1595"/>
              <a:ext cx="10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776" y="1019"/>
              <a:ext cx="2347" cy="232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            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内部总线</a:t>
              </a: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2516" y="803"/>
              <a:ext cx="327" cy="21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797" y="504"/>
              <a:ext cx="688" cy="1306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CPU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17" y="459"/>
              <a:ext cx="3155" cy="1380"/>
            </a:xfrm>
            <a:prstGeom prst="rect">
              <a:avLst/>
            </a:prstGeom>
            <a:noFill/>
            <a:ln w="25400">
              <a:solidFill>
                <a:srgbClr val="FF66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72" y="433"/>
              <a:ext cx="593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RXD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P3.0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986" y="1358"/>
              <a:ext cx="533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TXD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P3.1</a:t>
              </a:r>
            </a:p>
          </p:txBody>
        </p:sp>
        <p:sp>
          <p:nvSpPr>
            <p:cNvPr id="15" name="AutoShape 16"/>
            <p:cNvSpPr>
              <a:spLocks noChangeArrowheads="1"/>
            </p:cNvSpPr>
            <p:nvPr/>
          </p:nvSpPr>
          <p:spPr bwMode="auto">
            <a:xfrm>
              <a:off x="2517" y="1249"/>
              <a:ext cx="327" cy="21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8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25475" y="2175845"/>
            <a:ext cx="7943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SM0 SM1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串行口工作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选择位。</a:t>
            </a:r>
            <a:endParaRPr kumimoji="0" lang="zh-CN" altLang="en-US" sz="2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688508"/>
              </p:ext>
            </p:extLst>
          </p:nvPr>
        </p:nvGraphicFramePr>
        <p:xfrm>
          <a:off x="865188" y="1435100"/>
          <a:ext cx="7410450" cy="517525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255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SM0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SM1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SM2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REN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TB8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RB8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Group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34943"/>
              </p:ext>
            </p:extLst>
          </p:nvPr>
        </p:nvGraphicFramePr>
        <p:xfrm>
          <a:off x="535781" y="2810706"/>
          <a:ext cx="8123238" cy="2560639"/>
        </p:xfrm>
        <a:graphic>
          <a:graphicData uri="http://schemas.openxmlformats.org/drawingml/2006/table">
            <a:tbl>
              <a:tblPr/>
              <a:tblGrid>
                <a:gridCol w="18780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85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6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99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276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SM0  SM1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方式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    能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波特率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0      0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同步移位寄存器模式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fosc/12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276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0      1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位异步通信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可变，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117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1      0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位异步通信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fosc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/64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2763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1      1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位异步通信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Rectangle 56"/>
          <p:cNvSpPr txBox="1">
            <a:spLocks noChangeArrowheads="1"/>
          </p:cNvSpPr>
          <p:nvPr/>
        </p:nvSpPr>
        <p:spPr bwMode="auto">
          <a:xfrm>
            <a:off x="303213" y="588963"/>
            <a:ext cx="82296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串行口控制寄存器 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98H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379" y="5581545"/>
            <a:ext cx="839804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kumimoji="1" lang="zh-CN" altLang="en-US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波特率</a:t>
            </a:r>
            <a:r>
              <a:rPr kumimoji="1"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是指每秒钟</a:t>
            </a:r>
            <a:r>
              <a:rPr kumimoji="1"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传送信号的数量，</a:t>
            </a:r>
            <a:r>
              <a:rPr kumimoji="1" lang="zh-CN" altLang="en-US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</a:t>
            </a:r>
            <a:r>
              <a:rPr kumimoji="1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串行通信</a:t>
            </a:r>
            <a:r>
              <a:rPr kumimoji="1" lang="zh-CN" altLang="en-US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波特率</a:t>
            </a:r>
            <a:r>
              <a:rPr kumimoji="1"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指每</a:t>
            </a:r>
            <a:r>
              <a:rPr kumimoji="1"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秒钟传送二进制数的</a:t>
            </a:r>
            <a:r>
              <a:rPr kumimoji="1"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位（</a:t>
            </a:r>
            <a:r>
              <a:rPr kumimoji="1"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kumimoji="1"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）数</a:t>
            </a:r>
            <a:endParaRPr kumimoji="0" lang="zh-CN" altLang="en-US" sz="18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58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369295"/>
              </p:ext>
            </p:extLst>
          </p:nvPr>
        </p:nvGraphicFramePr>
        <p:xfrm>
          <a:off x="1014113" y="563613"/>
          <a:ext cx="7427912" cy="501650"/>
        </p:xfrm>
        <a:graphic>
          <a:graphicData uri="http://schemas.openxmlformats.org/drawingml/2006/table">
            <a:tbl>
              <a:tblPr/>
              <a:tblGrid>
                <a:gridCol w="9286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255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18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0165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RB8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6628" y="1236798"/>
            <a:ext cx="8884117" cy="5404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just" eaLnBrk="1" hangingPunct="1">
              <a:lnSpc>
                <a:spcPct val="105000"/>
              </a:lnSpc>
              <a:defRPr/>
            </a:pP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: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多机</a:t>
            </a: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（三个主机以上）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通信使能</a:t>
            </a:r>
            <a:r>
              <a:rPr lang="zh-CN" altLang="en-US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，使用为</a:t>
            </a:r>
            <a:r>
              <a:rPr lang="en-US" altLang="zh-CN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，不使用为</a:t>
            </a:r>
            <a:r>
              <a:rPr lang="en-US" altLang="zh-CN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时：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SM2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不用，应设为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05000"/>
              </a:lnSpc>
              <a:buNone/>
              <a:defRPr/>
            </a:pPr>
            <a:r>
              <a:rPr lang="zh-CN" altLang="en-US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（</a:t>
            </a:r>
            <a:r>
              <a:rPr lang="en-US" altLang="zh-CN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）方式</a:t>
            </a:r>
            <a:r>
              <a:rPr lang="en-US" altLang="zh-CN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时：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SM2=1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，只有接收到有效停止位时才会激活中断，</a:t>
            </a:r>
            <a:r>
              <a:rPr lang="en-US" altLang="zh-CN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；若没有接收到有效停止位，则</a:t>
            </a:r>
            <a:r>
              <a:rPr lang="en-US" altLang="zh-CN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零，重新发送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。 </a:t>
            </a:r>
            <a:endParaRPr lang="en-US" altLang="zh-CN" sz="26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（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）</a:t>
            </a: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方式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       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SM2=0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，无论第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，都将接收到的前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位数据送入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，并将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，产生中断请求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260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1" hangingPunct="1">
              <a:lnSpc>
                <a:spcPct val="105000"/>
              </a:lnSpc>
              <a:buNone/>
              <a:defRPr/>
            </a:pP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若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SM2=1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，收到的第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RB8=0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时，数据无效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，丢弃，不产生中断；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RB8=1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时，数据有效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，将接收到的前</a:t>
            </a:r>
            <a:r>
              <a:rPr lang="en-US" altLang="zh-CN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位送入接收</a:t>
            </a:r>
            <a:r>
              <a:rPr lang="en-US" altLang="zh-CN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，并将</a:t>
            </a:r>
            <a:r>
              <a:rPr lang="en-US" altLang="zh-CN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，产生中断请求。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kumimoji="0" lang="zh-CN" altLang="en-US" sz="2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15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696732"/>
              </p:ext>
            </p:extLst>
          </p:nvPr>
        </p:nvGraphicFramePr>
        <p:xfrm>
          <a:off x="803944" y="338171"/>
          <a:ext cx="7410450" cy="517525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255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551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RB8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627" y="1095627"/>
            <a:ext cx="9134373" cy="524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just" eaLnBrk="1" hangingPunct="1">
              <a:lnSpc>
                <a:spcPct val="105000"/>
              </a:lnSpc>
              <a:spcBef>
                <a:spcPct val="10000"/>
              </a:spcBef>
              <a:defRPr/>
            </a:pPr>
            <a:r>
              <a:rPr lang="en-US" altLang="zh-CN" sz="26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 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：允许接收位，</a:t>
            </a:r>
            <a:r>
              <a:rPr lang="en-US" altLang="zh-CN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REN=1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时允许接收。软件置位或清零。</a:t>
            </a:r>
          </a:p>
          <a:p>
            <a:pPr algn="just" eaLnBrk="1" hangingPunct="1">
              <a:lnSpc>
                <a:spcPct val="105000"/>
              </a:lnSpc>
              <a:spcBef>
                <a:spcPct val="10000"/>
              </a:spcBef>
              <a:defRPr/>
            </a:pPr>
            <a:r>
              <a:rPr lang="en-US" altLang="zh-CN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TB8</a:t>
            </a: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发送的第</a:t>
            </a:r>
            <a:r>
              <a:rPr lang="en-US" altLang="zh-CN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位数据。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为发送的第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位有效数据。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双机通讯时一般为奇偶校验位；多机通讯时用于表示发送的是地址帧还是数据帧，</a:t>
            </a: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TB8=1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为地址帧，</a:t>
            </a: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TB8=0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为数据帧。</a:t>
            </a:r>
          </a:p>
          <a:p>
            <a:pPr algn="just" eaLnBrk="1" hangingPunct="1">
              <a:lnSpc>
                <a:spcPct val="105000"/>
              </a:lnSpc>
              <a:spcBef>
                <a:spcPct val="10000"/>
              </a:spcBef>
              <a:defRPr/>
            </a:pPr>
            <a:r>
              <a:rPr lang="en-US" altLang="zh-CN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RB8</a:t>
            </a: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接收的第</a:t>
            </a:r>
            <a:r>
              <a:rPr lang="en-US" altLang="zh-CN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位数据。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为接收的第</a:t>
            </a:r>
            <a:r>
              <a:rPr lang="en-US" altLang="zh-CN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位有效数据；方式</a:t>
            </a:r>
            <a:r>
              <a:rPr lang="en-US" altLang="zh-CN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时，如果</a:t>
            </a:r>
            <a:r>
              <a:rPr lang="en-US" altLang="zh-CN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SM2=0</a:t>
            </a: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RB8</a:t>
            </a: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为停止位；方式</a:t>
            </a:r>
            <a:r>
              <a:rPr lang="en-US" altLang="zh-CN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时不使用</a:t>
            </a:r>
            <a:r>
              <a:rPr lang="en-US" altLang="zh-CN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RB8</a:t>
            </a: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05000"/>
              </a:lnSpc>
              <a:spcBef>
                <a:spcPct val="10000"/>
              </a:spcBef>
              <a:defRPr/>
            </a:pPr>
            <a:r>
              <a:rPr lang="en-US" altLang="zh-CN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en-US" altLang="zh-CN" sz="2600" kern="0" dirty="0">
                <a:solidFill>
                  <a:srgbClr val="00FF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：完成一帧数据</a:t>
            </a: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发送标志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，必须由</a:t>
            </a: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软件清零，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发送完成</a:t>
            </a:r>
            <a:r>
              <a:rPr lang="en-US" altLang="zh-CN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TI=1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同时申请中断（如果中断开放，则引发中断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sz="26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05000"/>
              </a:lnSpc>
              <a:spcBef>
                <a:spcPct val="10000"/>
              </a:spcBef>
              <a:defRPr/>
            </a:pPr>
            <a:r>
              <a:rPr lang="en-US" altLang="zh-CN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 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：完成一帧数据</a:t>
            </a: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接收标志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，必须由</a:t>
            </a: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软件清零，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接收完成</a:t>
            </a:r>
            <a:r>
              <a:rPr lang="en-US" altLang="zh-CN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RI=1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并申请中断（如果中断开放，则引发中断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sz="26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260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3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 txBox="1">
            <a:spLocks noChangeArrowheads="1"/>
          </p:cNvSpPr>
          <p:nvPr/>
        </p:nvSpPr>
        <p:spPr bwMode="auto">
          <a:xfrm>
            <a:off x="114109" y="105569"/>
            <a:ext cx="693896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电源控制寄存器 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PCON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SFR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87H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02105"/>
              </p:ext>
            </p:extLst>
          </p:nvPr>
        </p:nvGraphicFramePr>
        <p:xfrm>
          <a:off x="391311" y="1016251"/>
          <a:ext cx="8316912" cy="517525"/>
        </p:xfrm>
        <a:graphic>
          <a:graphicData uri="http://schemas.openxmlformats.org/drawingml/2006/table">
            <a:tbl>
              <a:tblPr/>
              <a:tblGrid>
                <a:gridCol w="1122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98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429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SMOD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——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——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——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GF1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GF0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IDL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25475" y="2060575"/>
            <a:ext cx="79438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SMOD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串行口波特率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倍率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控制位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SMOD=1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时，方式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的波特率加倍</a:t>
            </a:r>
            <a:endParaRPr kumimoji="0" lang="zh-CN" altLang="en-US" sz="2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1692275" y="3824291"/>
            <a:ext cx="4954588" cy="839911"/>
            <a:chOff x="873" y="3614"/>
            <a:chExt cx="3306" cy="521"/>
          </a:xfrm>
        </p:grpSpPr>
        <p:sp>
          <p:nvSpPr>
            <p:cNvPr id="7" name="Rectangle 33"/>
            <p:cNvSpPr>
              <a:spLocks noChangeArrowheads="1"/>
            </p:cNvSpPr>
            <p:nvPr/>
          </p:nvSpPr>
          <p:spPr bwMode="auto">
            <a:xfrm>
              <a:off x="873" y="3736"/>
              <a:ext cx="992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波特率</a:t>
              </a:r>
              <a:r>
                <a:rPr kumimoji="0" lang="en-US" altLang="zh-CN" sz="270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</a:p>
          </p:txBody>
        </p:sp>
        <p:grpSp>
          <p:nvGrpSpPr>
            <p:cNvPr id="8" name="Group 34"/>
            <p:cNvGrpSpPr>
              <a:grpSpLocks/>
            </p:cNvGrpSpPr>
            <p:nvPr/>
          </p:nvGrpSpPr>
          <p:grpSpPr bwMode="auto">
            <a:xfrm>
              <a:off x="1787" y="3614"/>
              <a:ext cx="942" cy="521"/>
              <a:chOff x="3204" y="3669"/>
              <a:chExt cx="942" cy="521"/>
            </a:xfrm>
          </p:grpSpPr>
          <p:sp>
            <p:nvSpPr>
              <p:cNvPr id="10" name="Rectangle 35"/>
              <p:cNvSpPr>
                <a:spLocks noChangeArrowheads="1"/>
              </p:cNvSpPr>
              <p:nvPr/>
            </p:nvSpPr>
            <p:spPr bwMode="auto">
              <a:xfrm>
                <a:off x="3204" y="3669"/>
                <a:ext cx="942" cy="5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7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0" lang="en-US" altLang="zh-CN" sz="2700" i="0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SMOD</a:t>
                </a:r>
              </a:p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7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32</a:t>
                </a:r>
              </a:p>
            </p:txBody>
          </p:sp>
          <p:sp>
            <p:nvSpPr>
              <p:cNvPr id="11" name="Line 36"/>
              <p:cNvSpPr>
                <a:spLocks noChangeShapeType="1"/>
              </p:cNvSpPr>
              <p:nvPr/>
            </p:nvSpPr>
            <p:spPr bwMode="auto">
              <a:xfrm>
                <a:off x="3273" y="3941"/>
                <a:ext cx="55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Rectangle 37"/>
            <p:cNvSpPr>
              <a:spLocks noChangeArrowheads="1"/>
            </p:cNvSpPr>
            <p:nvPr/>
          </p:nvSpPr>
          <p:spPr bwMode="auto">
            <a:xfrm>
              <a:off x="2410" y="3745"/>
              <a:ext cx="1769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7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×</a:t>
              </a:r>
              <a:r>
                <a:rPr kumimoji="0" lang="zh-CN" altLang="en-US" sz="27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kumimoji="0" lang="en-US" altLang="zh-CN" sz="27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T1</a:t>
              </a:r>
              <a:r>
                <a:rPr kumimoji="0" lang="zh-CN" altLang="en-US" sz="27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溢出率）</a:t>
              </a:r>
            </a:p>
          </p:txBody>
        </p:sp>
      </p:grp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647700" y="3284538"/>
            <a:ext cx="4645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en-US" altLang="zh-CN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下波特率可变：</a:t>
            </a: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649288" y="4830763"/>
            <a:ext cx="4643437" cy="5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的波特率固定为：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grpSp>
        <p:nvGrpSpPr>
          <p:cNvPr id="14" name="Group 40"/>
          <p:cNvGrpSpPr>
            <a:grpSpLocks/>
          </p:cNvGrpSpPr>
          <p:nvPr/>
        </p:nvGrpSpPr>
        <p:grpSpPr bwMode="auto">
          <a:xfrm>
            <a:off x="1944688" y="5441950"/>
            <a:ext cx="3271837" cy="831850"/>
            <a:chOff x="873" y="3614"/>
            <a:chExt cx="2182" cy="516"/>
          </a:xfrm>
        </p:grpSpPr>
        <p:sp>
          <p:nvSpPr>
            <p:cNvPr id="15" name="Rectangle 41"/>
            <p:cNvSpPr>
              <a:spLocks noChangeArrowheads="1"/>
            </p:cNvSpPr>
            <p:nvPr/>
          </p:nvSpPr>
          <p:spPr bwMode="auto">
            <a:xfrm>
              <a:off x="873" y="3736"/>
              <a:ext cx="823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70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波特率</a:t>
              </a:r>
              <a:r>
                <a:rPr kumimoji="0" lang="en-US" altLang="zh-CN" sz="270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</a:p>
          </p:txBody>
        </p:sp>
        <p:grpSp>
          <p:nvGrpSpPr>
            <p:cNvPr id="16" name="Group 42"/>
            <p:cNvGrpSpPr>
              <a:grpSpLocks/>
            </p:cNvGrpSpPr>
            <p:nvPr/>
          </p:nvGrpSpPr>
          <p:grpSpPr bwMode="auto">
            <a:xfrm>
              <a:off x="1787" y="3614"/>
              <a:ext cx="942" cy="516"/>
              <a:chOff x="3204" y="3669"/>
              <a:chExt cx="942" cy="516"/>
            </a:xfrm>
          </p:grpSpPr>
          <p:sp>
            <p:nvSpPr>
              <p:cNvPr id="18" name="Rectangle 43"/>
              <p:cNvSpPr>
                <a:spLocks noChangeArrowheads="1"/>
              </p:cNvSpPr>
              <p:nvPr/>
            </p:nvSpPr>
            <p:spPr bwMode="auto">
              <a:xfrm>
                <a:off x="3204" y="3669"/>
                <a:ext cx="942" cy="5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rIns="0"/>
              <a:lstStyle/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7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0" lang="en-US" altLang="zh-CN" sz="2700" i="0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SMOD</a:t>
                </a:r>
              </a:p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7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64</a:t>
                </a:r>
              </a:p>
            </p:txBody>
          </p:sp>
          <p:sp>
            <p:nvSpPr>
              <p:cNvPr id="19" name="Line 44"/>
              <p:cNvSpPr>
                <a:spLocks noChangeShapeType="1"/>
              </p:cNvSpPr>
              <p:nvPr/>
            </p:nvSpPr>
            <p:spPr bwMode="auto">
              <a:xfrm>
                <a:off x="3273" y="3941"/>
                <a:ext cx="55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rIns="0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Rectangle 45"/>
            <p:cNvSpPr>
              <a:spLocks noChangeArrowheads="1"/>
            </p:cNvSpPr>
            <p:nvPr/>
          </p:nvSpPr>
          <p:spPr bwMode="auto">
            <a:xfrm>
              <a:off x="2409" y="3738"/>
              <a:ext cx="646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11880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7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×</a:t>
              </a:r>
              <a:r>
                <a:rPr kumimoji="0" lang="en-US" altLang="zh-CN" sz="280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kumimoji="0" lang="en-US" altLang="zh-CN" sz="280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osc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08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1238573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2364504" y="458833"/>
            <a:ext cx="4185761" cy="664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单片机串行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通信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五边形 7"/>
          <p:cNvSpPr/>
          <p:nvPr/>
        </p:nvSpPr>
        <p:spPr bwMode="auto">
          <a:xfrm>
            <a:off x="1879053" y="150271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7.1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2909407" y="1488427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0" name="五边形 9"/>
          <p:cNvSpPr/>
          <p:nvPr/>
        </p:nvSpPr>
        <p:spPr bwMode="auto">
          <a:xfrm>
            <a:off x="1864688" y="229684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7.2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908688" y="2319888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串行口的控制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五边形 11"/>
          <p:cNvSpPr/>
          <p:nvPr/>
        </p:nvSpPr>
        <p:spPr bwMode="auto">
          <a:xfrm>
            <a:off x="1864688" y="317575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</a:t>
            </a:r>
            <a:r>
              <a:rPr lang="en-US" altLang="zh-CN" sz="32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.3</a:t>
            </a:r>
            <a:endParaRPr lang="zh-CN" altLang="en-US" sz="32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2908688" y="316146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串行口的工作方式</a:t>
            </a:r>
            <a:endParaRPr lang="zh-CN" altLang="en-US" sz="32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五边形 13"/>
          <p:cNvSpPr/>
          <p:nvPr/>
        </p:nvSpPr>
        <p:spPr bwMode="auto">
          <a:xfrm>
            <a:off x="1864688" y="4029435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</a:t>
            </a: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.4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2923053" y="4003050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串行口波特率的设定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/>
        </p:nvSpPr>
        <p:spPr bwMode="auto">
          <a:xfrm>
            <a:off x="1850322" y="488311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7.5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7" name="AutoShape 15"/>
          <p:cNvSpPr>
            <a:spLocks noChangeArrowheads="1"/>
          </p:cNvSpPr>
          <p:nvPr/>
        </p:nvSpPr>
        <p:spPr bwMode="auto">
          <a:xfrm>
            <a:off x="2908687" y="4856731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串行通信的编程方法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五边形 17"/>
          <p:cNvSpPr/>
          <p:nvPr/>
        </p:nvSpPr>
        <p:spPr bwMode="auto">
          <a:xfrm>
            <a:off x="1850322" y="575108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7.6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2908687" y="5724697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串行口应用设计实例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88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011945" y="42519"/>
            <a:ext cx="49039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7.3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串行口的四种工作方式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211720" y="864027"/>
            <a:ext cx="1800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1720" y="1394214"/>
            <a:ext cx="8780462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同步移位寄存器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用。其波特率固定为 </a:t>
            </a:r>
            <a:r>
              <a:rPr kumimoji="0" lang="en-US" altLang="zh-CN" sz="260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fosc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/12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在这种模式下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P3.0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）做数据口；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TXD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P3.1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做移位脉冲输出端。在移位过程中，先移数据的低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位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D0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移位脉冲的频率就是</a:t>
            </a: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的波特率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kumimoji="0" lang="zh-CN" altLang="en-US" sz="260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使用串行口扩展并行口</a:t>
            </a:r>
            <a:endParaRPr kumimoji="0" lang="zh-CN" altLang="en-US" sz="2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2121482" y="3778601"/>
            <a:ext cx="6011863" cy="2066925"/>
            <a:chOff x="1316" y="2755"/>
            <a:chExt cx="3747" cy="1302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1316" y="2842"/>
              <a:ext cx="670" cy="119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MCS-51</a:t>
              </a:r>
            </a:p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RXD</a:t>
              </a:r>
            </a:p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TXD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949" y="3377"/>
              <a:ext cx="2114" cy="523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   </a:t>
              </a:r>
              <a:r>
                <a:rPr kumimoji="0" lang="zh-CN" altLang="en-US" sz="24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外部移位寄存器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cp</a:t>
              </a: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1986" y="3558"/>
              <a:ext cx="9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1986" y="3763"/>
              <a:ext cx="9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V="1">
              <a:off x="3430" y="3082"/>
              <a:ext cx="0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3639" y="3082"/>
              <a:ext cx="0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V="1">
              <a:off x="4268" y="3082"/>
              <a:ext cx="0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V="1">
              <a:off x="3849" y="3082"/>
              <a:ext cx="0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V="1">
              <a:off x="4058" y="3082"/>
              <a:ext cx="0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V="1">
              <a:off x="4477" y="3082"/>
              <a:ext cx="0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V="1">
              <a:off x="4686" y="3082"/>
              <a:ext cx="0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4874" y="3082"/>
              <a:ext cx="0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rIns="0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111" y="3808"/>
              <a:ext cx="73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移位脉冲</a:t>
              </a: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2069" y="3286"/>
              <a:ext cx="774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串行数据</a:t>
              </a: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3472" y="2755"/>
              <a:ext cx="136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并行的数据</a:t>
              </a:r>
              <a:r>
                <a:rPr kumimoji="0" lang="en-US" altLang="zh-CN" sz="24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(8</a:t>
              </a:r>
              <a:r>
                <a:rPr kumimoji="0" lang="zh-CN" altLang="en-US" sz="24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kumimoji="0" lang="en-US" altLang="zh-CN" sz="24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14978" y="5961376"/>
            <a:ext cx="9182537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此工作方式下只要定义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寄存器即可，不需要对定时器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计数器进行设置</a:t>
            </a:r>
            <a:r>
              <a:rPr lang="zh-CN" altLang="en-US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7880932" y="6348764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noaction"/>
              </a:rPr>
              <a:t>寄存器</a:t>
            </a: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383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 noChangeArrowheads="1"/>
          </p:cNvSpPr>
          <p:nvPr/>
        </p:nvSpPr>
        <p:spPr bwMode="auto">
          <a:xfrm>
            <a:off x="120142" y="499463"/>
            <a:ext cx="8928744" cy="539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发送数据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是以写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寄存器的指令开始的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，当数据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位输出结束时则使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被置位。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数据接收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SCON.4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）＝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SCON.0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）＝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同时满足时开始的，接收的数据装入接收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中，当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位数据接收结束时，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则被置位表示这一帧信号的接收结束。若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响应中断，将执行由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0023H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作为入口的中断服务程序。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移位寄存器方式主要用于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口线的扩展。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比如在串行口外接一片串行输入、并行输出的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位移位寄存器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74LS164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便可扩展成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位并行输出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接口电路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；如在串行口外接一片并行输入、串行输出的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位移位寄存器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74LS165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可扩展成为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位并行输入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接口电路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lvl="0" indent="6120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372008" y="43347"/>
            <a:ext cx="4288353" cy="66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复习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中断逻辑控制图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1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"/>
          <a:stretch>
            <a:fillRect/>
          </a:stretch>
        </p:blipFill>
        <p:spPr bwMode="auto">
          <a:xfrm>
            <a:off x="118610" y="1471376"/>
            <a:ext cx="8820150" cy="48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 flipH="1">
            <a:off x="2634560" y="1247406"/>
            <a:ext cx="971941" cy="163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670774" y="1253061"/>
            <a:ext cx="933710" cy="3224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13980" y="6206990"/>
            <a:ext cx="144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串行发送和接收标志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2888055" y="5319121"/>
            <a:ext cx="651851" cy="88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2888055" y="5681207"/>
            <a:ext cx="651851" cy="525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8882" y="5828720"/>
            <a:ext cx="1193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外部中断请求标志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1020726" y="2367691"/>
            <a:ext cx="1433295" cy="3436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1020726" y="4003819"/>
            <a:ext cx="1351282" cy="180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778511" y="1303764"/>
            <a:ext cx="204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定时器控制寄存器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36747" y="864350"/>
            <a:ext cx="160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计数溢出标志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94294" y="1317488"/>
            <a:ext cx="1511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中断允许寄存器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56084" y="5786312"/>
            <a:ext cx="166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串行口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160653" y="1293131"/>
            <a:ext cx="169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中断优先级寄存器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2898" y="4992558"/>
            <a:ext cx="37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( )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62896" y="5387805"/>
            <a:ext cx="37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( )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1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3092" y="832960"/>
            <a:ext cx="8920163" cy="160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传输格式 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个起始位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+8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个数据位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个停止位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lvl="0" algn="just" eaLnBrk="1" hangingPunct="1">
              <a:lnSpc>
                <a:spcPct val="105000"/>
              </a:lnSpc>
              <a:spcBef>
                <a:spcPct val="10000"/>
              </a:spcBef>
              <a:buNone/>
              <a:defRPr/>
            </a:pPr>
            <a:r>
              <a:rPr lang="zh-CN" altLang="en-US" sz="2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起始位和停止位在发送时是自动插入的</a:t>
            </a:r>
            <a:r>
              <a:rPr lang="zh-CN" altLang="en-US" sz="26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zh-CN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用于双机串行通信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211720" y="221835"/>
            <a:ext cx="1800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950907" y="2366732"/>
            <a:ext cx="6648681" cy="1155700"/>
            <a:chOff x="928463" y="2013870"/>
            <a:chExt cx="6648681" cy="1155700"/>
          </a:xfrm>
        </p:grpSpPr>
        <p:grpSp>
          <p:nvGrpSpPr>
            <p:cNvPr id="7" name="Group 100"/>
            <p:cNvGrpSpPr>
              <a:grpSpLocks/>
            </p:cNvGrpSpPr>
            <p:nvPr/>
          </p:nvGrpSpPr>
          <p:grpSpPr bwMode="auto">
            <a:xfrm>
              <a:off x="2679706" y="2013870"/>
              <a:ext cx="3925888" cy="1150937"/>
              <a:chOff x="1406" y="2750"/>
              <a:chExt cx="2473" cy="725"/>
            </a:xfrm>
          </p:grpSpPr>
          <p:sp>
            <p:nvSpPr>
              <p:cNvPr id="8" name="Rectangle 38"/>
              <p:cNvSpPr>
                <a:spLocks noChangeArrowheads="1"/>
              </p:cNvSpPr>
              <p:nvPr/>
            </p:nvSpPr>
            <p:spPr bwMode="auto">
              <a:xfrm>
                <a:off x="3569" y="3203"/>
                <a:ext cx="310" cy="272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4680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D7</a:t>
                </a:r>
              </a:p>
            </p:txBody>
          </p:sp>
          <p:sp>
            <p:nvSpPr>
              <p:cNvPr id="9" name="Rectangle 40"/>
              <p:cNvSpPr>
                <a:spLocks noChangeArrowheads="1"/>
              </p:cNvSpPr>
              <p:nvPr/>
            </p:nvSpPr>
            <p:spPr bwMode="auto">
              <a:xfrm>
                <a:off x="3260" y="3203"/>
                <a:ext cx="309" cy="272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4680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D6</a:t>
                </a:r>
              </a:p>
            </p:txBody>
          </p:sp>
          <p:sp>
            <p:nvSpPr>
              <p:cNvPr id="10" name="Rectangle 41"/>
              <p:cNvSpPr>
                <a:spLocks noChangeArrowheads="1"/>
              </p:cNvSpPr>
              <p:nvPr/>
            </p:nvSpPr>
            <p:spPr bwMode="auto">
              <a:xfrm>
                <a:off x="2951" y="3203"/>
                <a:ext cx="309" cy="272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4680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D5</a:t>
                </a:r>
              </a:p>
            </p:txBody>
          </p:sp>
          <p:sp>
            <p:nvSpPr>
              <p:cNvPr id="11" name="Rectangle 42"/>
              <p:cNvSpPr>
                <a:spLocks noChangeArrowheads="1"/>
              </p:cNvSpPr>
              <p:nvPr/>
            </p:nvSpPr>
            <p:spPr bwMode="auto">
              <a:xfrm>
                <a:off x="2643" y="3203"/>
                <a:ext cx="308" cy="272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4680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D4</a:t>
                </a:r>
              </a:p>
            </p:txBody>
          </p:sp>
          <p:sp>
            <p:nvSpPr>
              <p:cNvPr id="12" name="Rectangle 43"/>
              <p:cNvSpPr>
                <a:spLocks noChangeArrowheads="1"/>
              </p:cNvSpPr>
              <p:nvPr/>
            </p:nvSpPr>
            <p:spPr bwMode="auto">
              <a:xfrm>
                <a:off x="2333" y="3203"/>
                <a:ext cx="310" cy="272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4680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D3</a:t>
                </a:r>
              </a:p>
            </p:txBody>
          </p:sp>
          <p:sp>
            <p:nvSpPr>
              <p:cNvPr id="13" name="Rectangle 44"/>
              <p:cNvSpPr>
                <a:spLocks noChangeArrowheads="1"/>
              </p:cNvSpPr>
              <p:nvPr/>
            </p:nvSpPr>
            <p:spPr bwMode="auto">
              <a:xfrm>
                <a:off x="2024" y="3203"/>
                <a:ext cx="309" cy="272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4680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D2</a:t>
                </a:r>
              </a:p>
            </p:txBody>
          </p:sp>
          <p:sp>
            <p:nvSpPr>
              <p:cNvPr id="14" name="Rectangle 45"/>
              <p:cNvSpPr>
                <a:spLocks noChangeArrowheads="1"/>
              </p:cNvSpPr>
              <p:nvPr/>
            </p:nvSpPr>
            <p:spPr bwMode="auto">
              <a:xfrm>
                <a:off x="1715" y="3203"/>
                <a:ext cx="309" cy="272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4680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D1</a:t>
                </a:r>
              </a:p>
            </p:txBody>
          </p:sp>
          <p:sp>
            <p:nvSpPr>
              <p:cNvPr id="15" name="Rectangle 46"/>
              <p:cNvSpPr>
                <a:spLocks noChangeArrowheads="1"/>
              </p:cNvSpPr>
              <p:nvPr/>
            </p:nvSpPr>
            <p:spPr bwMode="auto">
              <a:xfrm>
                <a:off x="1406" y="3203"/>
                <a:ext cx="309" cy="272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46800" rIns="0" bIns="4680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D0</a:t>
                </a:r>
              </a:p>
            </p:txBody>
          </p:sp>
          <p:sp>
            <p:nvSpPr>
              <p:cNvPr id="16" name="Line 47"/>
              <p:cNvSpPr>
                <a:spLocks noChangeShapeType="1"/>
              </p:cNvSpPr>
              <p:nvPr/>
            </p:nvSpPr>
            <p:spPr bwMode="auto">
              <a:xfrm>
                <a:off x="1406" y="3203"/>
                <a:ext cx="0" cy="272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46800" rIns="0" bIns="4680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Line 48"/>
              <p:cNvSpPr>
                <a:spLocks noChangeShapeType="1"/>
              </p:cNvSpPr>
              <p:nvPr/>
            </p:nvSpPr>
            <p:spPr bwMode="auto">
              <a:xfrm>
                <a:off x="1715" y="3203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46800" rIns="0" bIns="4680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Line 49"/>
              <p:cNvSpPr>
                <a:spLocks noChangeShapeType="1"/>
              </p:cNvSpPr>
              <p:nvPr/>
            </p:nvSpPr>
            <p:spPr bwMode="auto">
              <a:xfrm>
                <a:off x="2024" y="3203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46800" rIns="0" bIns="4680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Line 50"/>
              <p:cNvSpPr>
                <a:spLocks noChangeShapeType="1"/>
              </p:cNvSpPr>
              <p:nvPr/>
            </p:nvSpPr>
            <p:spPr bwMode="auto">
              <a:xfrm>
                <a:off x="2333" y="3203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46800" rIns="0" bIns="4680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Line 51"/>
              <p:cNvSpPr>
                <a:spLocks noChangeShapeType="1"/>
              </p:cNvSpPr>
              <p:nvPr/>
            </p:nvSpPr>
            <p:spPr bwMode="auto">
              <a:xfrm>
                <a:off x="2643" y="3203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46800" rIns="0" bIns="4680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Line 52"/>
              <p:cNvSpPr>
                <a:spLocks noChangeShapeType="1"/>
              </p:cNvSpPr>
              <p:nvPr/>
            </p:nvSpPr>
            <p:spPr bwMode="auto">
              <a:xfrm>
                <a:off x="2951" y="3203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46800" rIns="0" bIns="4680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Line 53"/>
              <p:cNvSpPr>
                <a:spLocks noChangeShapeType="1"/>
              </p:cNvSpPr>
              <p:nvPr/>
            </p:nvSpPr>
            <p:spPr bwMode="auto">
              <a:xfrm>
                <a:off x="3260" y="3203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46800" rIns="0" bIns="4680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Line 54"/>
              <p:cNvSpPr>
                <a:spLocks noChangeShapeType="1"/>
              </p:cNvSpPr>
              <p:nvPr/>
            </p:nvSpPr>
            <p:spPr bwMode="auto">
              <a:xfrm>
                <a:off x="3569" y="3203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46800" rIns="0" bIns="4680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Line 56"/>
              <p:cNvSpPr>
                <a:spLocks noChangeShapeType="1"/>
              </p:cNvSpPr>
              <p:nvPr/>
            </p:nvSpPr>
            <p:spPr bwMode="auto">
              <a:xfrm>
                <a:off x="1406" y="3203"/>
                <a:ext cx="2472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46800" rIns="0" bIns="4680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Line 57"/>
              <p:cNvSpPr>
                <a:spLocks noChangeShapeType="1"/>
              </p:cNvSpPr>
              <p:nvPr/>
            </p:nvSpPr>
            <p:spPr bwMode="auto">
              <a:xfrm>
                <a:off x="1406" y="3475"/>
                <a:ext cx="2472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46800" rIns="0" bIns="46800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Line 58"/>
              <p:cNvSpPr>
                <a:spLocks noChangeShapeType="1"/>
              </p:cNvSpPr>
              <p:nvPr/>
            </p:nvSpPr>
            <p:spPr bwMode="auto">
              <a:xfrm>
                <a:off x="3879" y="3203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7" name="Group 79"/>
              <p:cNvGrpSpPr>
                <a:grpSpLocks/>
              </p:cNvGrpSpPr>
              <p:nvPr/>
            </p:nvGrpSpPr>
            <p:grpSpPr bwMode="auto">
              <a:xfrm>
                <a:off x="1451" y="2750"/>
                <a:ext cx="2348" cy="409"/>
                <a:chOff x="1451" y="3248"/>
                <a:chExt cx="2348" cy="409"/>
              </a:xfrm>
            </p:grpSpPr>
            <p:sp>
              <p:nvSpPr>
                <p:cNvPr id="28" name="Rectangle 80"/>
                <p:cNvSpPr>
                  <a:spLocks noChangeArrowheads="1"/>
                </p:cNvSpPr>
                <p:nvPr/>
              </p:nvSpPr>
              <p:spPr bwMode="auto">
                <a:xfrm>
                  <a:off x="2213" y="3248"/>
                  <a:ext cx="817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</a:t>
                  </a:r>
                  <a:r>
                    <a:rPr kumimoji="0" lang="zh-CN" alt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位数据</a:t>
                  </a:r>
                </a:p>
              </p:txBody>
            </p:sp>
            <p:sp>
              <p:nvSpPr>
                <p:cNvPr id="29" name="AutoShape 81"/>
                <p:cNvSpPr>
                  <a:spLocks/>
                </p:cNvSpPr>
                <p:nvPr/>
              </p:nvSpPr>
              <p:spPr bwMode="auto">
                <a:xfrm rot="5400000">
                  <a:off x="2556" y="2415"/>
                  <a:ext cx="137" cy="2348"/>
                </a:xfrm>
                <a:prstGeom prst="leftBrace">
                  <a:avLst>
                    <a:gd name="adj1" fmla="val 142822"/>
                    <a:gd name="adj2" fmla="val 50000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0" name="Group 101"/>
            <p:cNvGrpSpPr>
              <a:grpSpLocks/>
            </p:cNvGrpSpPr>
            <p:nvPr/>
          </p:nvGrpSpPr>
          <p:grpSpPr bwMode="auto">
            <a:xfrm>
              <a:off x="1706569" y="2342482"/>
              <a:ext cx="1260475" cy="825500"/>
              <a:chOff x="793" y="2957"/>
              <a:chExt cx="794" cy="520"/>
            </a:xfrm>
          </p:grpSpPr>
          <p:cxnSp>
            <p:nvCxnSpPr>
              <p:cNvPr id="31" name="AutoShape 59"/>
              <p:cNvCxnSpPr>
                <a:cxnSpLocks noChangeShapeType="1"/>
              </p:cNvCxnSpPr>
              <p:nvPr/>
            </p:nvCxnSpPr>
            <p:spPr bwMode="auto">
              <a:xfrm rot="10800000">
                <a:off x="793" y="3197"/>
                <a:ext cx="613" cy="278"/>
              </a:xfrm>
              <a:prstGeom prst="bentConnector4">
                <a:avLst>
                  <a:gd name="adj1" fmla="val 49917"/>
                  <a:gd name="adj2" fmla="val 97838"/>
                </a:avLst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" name="Rectangle 75"/>
              <p:cNvSpPr>
                <a:spLocks noChangeArrowheads="1"/>
              </p:cNvSpPr>
              <p:nvPr/>
            </p:nvSpPr>
            <p:spPr bwMode="auto">
              <a:xfrm>
                <a:off x="1152" y="3225"/>
                <a:ext cx="21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33" name="Rectangle 85"/>
              <p:cNvSpPr>
                <a:spLocks noChangeArrowheads="1"/>
              </p:cNvSpPr>
              <p:nvPr/>
            </p:nvSpPr>
            <p:spPr bwMode="auto">
              <a:xfrm>
                <a:off x="815" y="2957"/>
                <a:ext cx="772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起始位</a:t>
                </a:r>
              </a:p>
            </p:txBody>
          </p:sp>
        </p:grpSp>
        <p:grpSp>
          <p:nvGrpSpPr>
            <p:cNvPr id="34" name="Group 102"/>
            <p:cNvGrpSpPr>
              <a:grpSpLocks/>
            </p:cNvGrpSpPr>
            <p:nvPr/>
          </p:nvGrpSpPr>
          <p:grpSpPr bwMode="auto">
            <a:xfrm>
              <a:off x="6280156" y="2328195"/>
              <a:ext cx="1296988" cy="841375"/>
              <a:chOff x="3674" y="2948"/>
              <a:chExt cx="817" cy="530"/>
            </a:xfrm>
          </p:grpSpPr>
          <p:cxnSp>
            <p:nvCxnSpPr>
              <p:cNvPr id="35" name="AutoShape 60"/>
              <p:cNvCxnSpPr>
                <a:cxnSpLocks noChangeShapeType="1"/>
              </p:cNvCxnSpPr>
              <p:nvPr/>
            </p:nvCxnSpPr>
            <p:spPr bwMode="auto">
              <a:xfrm rot="10800000">
                <a:off x="3878" y="3197"/>
                <a:ext cx="613" cy="278"/>
              </a:xfrm>
              <a:prstGeom prst="bentConnector4">
                <a:avLst>
                  <a:gd name="adj1" fmla="val 49917"/>
                  <a:gd name="adj2" fmla="val 97838"/>
                </a:avLst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6" name="Rectangle 78"/>
              <p:cNvSpPr>
                <a:spLocks noChangeArrowheads="1"/>
              </p:cNvSpPr>
              <p:nvPr/>
            </p:nvSpPr>
            <p:spPr bwMode="auto">
              <a:xfrm>
                <a:off x="3921" y="3226"/>
                <a:ext cx="21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37" name="Rectangle 86"/>
              <p:cNvSpPr>
                <a:spLocks noChangeArrowheads="1"/>
              </p:cNvSpPr>
              <p:nvPr/>
            </p:nvSpPr>
            <p:spPr bwMode="auto">
              <a:xfrm>
                <a:off x="3674" y="2948"/>
                <a:ext cx="771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停止位</a:t>
                </a:r>
              </a:p>
            </p:txBody>
          </p:sp>
        </p:grpSp>
        <p:sp>
          <p:nvSpPr>
            <p:cNvPr id="38" name="Rectangle 103"/>
            <p:cNvSpPr>
              <a:spLocks noChangeArrowheads="1"/>
            </p:cNvSpPr>
            <p:nvPr/>
          </p:nvSpPr>
          <p:spPr bwMode="auto">
            <a:xfrm>
              <a:off x="928463" y="2505995"/>
              <a:ext cx="83548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TXD</a:t>
              </a:r>
            </a:p>
          </p:txBody>
        </p:sp>
      </p:grpSp>
      <p:grpSp>
        <p:nvGrpSpPr>
          <p:cNvPr id="39" name="Group 75"/>
          <p:cNvGrpSpPr>
            <a:grpSpLocks/>
          </p:cNvGrpSpPr>
          <p:nvPr/>
        </p:nvGrpSpPr>
        <p:grpSpPr bwMode="auto">
          <a:xfrm>
            <a:off x="1487045" y="4810903"/>
            <a:ext cx="5364162" cy="860425"/>
            <a:chOff x="873" y="3614"/>
            <a:chExt cx="2957" cy="542"/>
          </a:xfrm>
        </p:grpSpPr>
        <p:sp>
          <p:nvSpPr>
            <p:cNvPr id="40" name="Rectangle 76"/>
            <p:cNvSpPr>
              <a:spLocks noChangeArrowheads="1"/>
            </p:cNvSpPr>
            <p:nvPr/>
          </p:nvSpPr>
          <p:spPr bwMode="auto">
            <a:xfrm>
              <a:off x="873" y="3728"/>
              <a:ext cx="91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000" rIns="180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波特率</a:t>
              </a:r>
              <a:r>
                <a:rPr kumimoji="0" lang="en-US" altLang="zh-CN" sz="2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</a:p>
          </p:txBody>
        </p:sp>
        <p:grpSp>
          <p:nvGrpSpPr>
            <p:cNvPr id="41" name="Group 77"/>
            <p:cNvGrpSpPr>
              <a:grpSpLocks/>
            </p:cNvGrpSpPr>
            <p:nvPr/>
          </p:nvGrpSpPr>
          <p:grpSpPr bwMode="auto">
            <a:xfrm>
              <a:off x="1787" y="3614"/>
              <a:ext cx="942" cy="542"/>
              <a:chOff x="3204" y="3669"/>
              <a:chExt cx="942" cy="542"/>
            </a:xfrm>
          </p:grpSpPr>
          <p:sp>
            <p:nvSpPr>
              <p:cNvPr id="43" name="Rectangle 78"/>
              <p:cNvSpPr>
                <a:spLocks noChangeArrowheads="1"/>
              </p:cNvSpPr>
              <p:nvPr/>
            </p:nvSpPr>
            <p:spPr bwMode="auto">
              <a:xfrm>
                <a:off x="3204" y="3669"/>
                <a:ext cx="942" cy="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0" lang="en-US" altLang="zh-CN" sz="2800" i="0" u="none" strike="noStrike" kern="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SMOD</a:t>
                </a:r>
              </a:p>
              <a:p>
                <a:pPr marL="0" marR="0" lvl="0" indent="0" defTabSz="914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32</a:t>
                </a:r>
              </a:p>
            </p:txBody>
          </p:sp>
          <p:sp>
            <p:nvSpPr>
              <p:cNvPr id="44" name="Line 79"/>
              <p:cNvSpPr>
                <a:spLocks noChangeShapeType="1"/>
              </p:cNvSpPr>
              <p:nvPr/>
            </p:nvSpPr>
            <p:spPr bwMode="auto">
              <a:xfrm>
                <a:off x="3273" y="3941"/>
                <a:ext cx="55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Rectangle 80"/>
            <p:cNvSpPr>
              <a:spLocks noChangeArrowheads="1"/>
            </p:cNvSpPr>
            <p:nvPr/>
          </p:nvSpPr>
          <p:spPr bwMode="auto">
            <a:xfrm>
              <a:off x="2410" y="3737"/>
              <a:ext cx="1420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0" rIns="0" bIns="118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×</a:t>
              </a:r>
              <a:r>
                <a:rPr kumimoji="0" lang="zh-CN" altLang="en-US" sz="2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kumimoji="0" lang="en-US" altLang="zh-CN" sz="280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T1</a:t>
              </a:r>
              <a:r>
                <a:rPr kumimoji="0" lang="zh-CN" altLang="en-US" sz="280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溢出率</a:t>
              </a:r>
              <a:r>
                <a:rPr kumimoji="0" lang="zh-CN" altLang="en-US" sz="2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0" y="3883803"/>
            <a:ext cx="909095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② </a:t>
            </a: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波特率可变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（由定时器</a:t>
            </a:r>
            <a:r>
              <a:rPr lang="en-US" altLang="zh-CN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的溢出率来确定，所以首先要对</a:t>
            </a:r>
            <a:r>
              <a:rPr lang="en-US" altLang="zh-CN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进行初始化以确定串行口的</a:t>
            </a:r>
            <a:r>
              <a:rPr lang="zh-CN" altLang="en-US" sz="2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波特率）</a:t>
            </a:r>
            <a:r>
              <a:rPr lang="zh-CN" altLang="en-US" sz="2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458369" y="5699777"/>
            <a:ext cx="8777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作波特率发生器时，其工作于方式为</a:t>
            </a:r>
            <a:r>
              <a:rPr lang="en-US" altLang="zh-CN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均可。</a:t>
            </a:r>
            <a:endParaRPr lang="en-US" altLang="zh-CN" sz="24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17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 noChangeArrowheads="1"/>
          </p:cNvSpPr>
          <p:nvPr/>
        </p:nvSpPr>
        <p:spPr bwMode="auto">
          <a:xfrm>
            <a:off x="-200380" y="546865"/>
            <a:ext cx="8928744" cy="56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若波特率已知，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r>
              <a:rPr lang="en-US" altLang="zh-CN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计数器的重载初值</a:t>
            </a:r>
            <a:r>
              <a:rPr lang="en-US" altLang="zh-CN" b="0" kern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THl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的求法：</a:t>
            </a:r>
          </a:p>
          <a:p>
            <a:pPr indent="0">
              <a:defRPr/>
            </a:pPr>
            <a:endParaRPr lang="zh-CN" altLang="en-US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98" y="1661944"/>
            <a:ext cx="6252795" cy="16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594" y="3775602"/>
            <a:ext cx="647780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37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 noChangeArrowheads="1"/>
          </p:cNvSpPr>
          <p:nvPr/>
        </p:nvSpPr>
        <p:spPr bwMode="auto">
          <a:xfrm>
            <a:off x="90128" y="1322185"/>
            <a:ext cx="8928744" cy="429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540000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方式</a:t>
            </a:r>
            <a:r>
              <a:rPr lang="en-US" altLang="zh-CN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lang="zh-CN" altLang="en-US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写入一个数据开始的</a:t>
            </a:r>
            <a:r>
              <a:rPr lang="zh-CN" altLang="en-US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，发送</a:t>
            </a:r>
            <a:r>
              <a:rPr lang="zh-CN" altLang="en-US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完自动置位</a:t>
            </a:r>
            <a:r>
              <a:rPr lang="en-US" altLang="zh-CN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zh-CN" altLang="en-US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的前提条件是</a:t>
            </a:r>
            <a:r>
              <a:rPr lang="en-US" altLang="zh-CN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</a:t>
            </a:r>
            <a:r>
              <a:rPr lang="en-US" altLang="zh-CN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，同时以下两个条件都满足，本次接收才有效，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(1)RI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(2)SM2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接收到的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停止位为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。并将接收的数据装入</a:t>
            </a:r>
            <a:r>
              <a:rPr lang="en-US" altLang="zh-CN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RB8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RI=1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</a:t>
            </a:r>
            <a:r>
              <a:rPr lang="zh-CN" altLang="en-US" sz="28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放弃接收结果。</a:t>
            </a:r>
            <a:r>
              <a:rPr lang="zh-CN" altLang="en-US" sz="28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2800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02592" y="634771"/>
            <a:ext cx="1620957" cy="517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fontAlgn="base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800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800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CN" sz="2800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8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76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96217" y="1446500"/>
            <a:ext cx="8920163" cy="172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）发送操作：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TI=0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，执行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指令后开始，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自动在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位字符前后分别添加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个起始位和停止位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，并从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TXD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端开始依次发送一帧数据。当发送完后将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置位。</a:t>
            </a:r>
            <a:endParaRPr kumimoji="0" lang="zh-CN" altLang="en-US" sz="2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AutoShape 31"/>
          <p:cNvCxnSpPr>
            <a:cxnSpLocks noChangeShapeType="1"/>
          </p:cNvCxnSpPr>
          <p:nvPr/>
        </p:nvCxnSpPr>
        <p:spPr bwMode="auto">
          <a:xfrm flipV="1">
            <a:off x="1715502" y="4827063"/>
            <a:ext cx="6013450" cy="331787"/>
          </a:xfrm>
          <a:prstGeom prst="bentConnector3">
            <a:avLst>
              <a:gd name="adj1" fmla="val 91759"/>
            </a:avLst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Freeform 32"/>
          <p:cNvSpPr>
            <a:spLocks/>
          </p:cNvSpPr>
          <p:nvPr/>
        </p:nvSpPr>
        <p:spPr bwMode="auto">
          <a:xfrm>
            <a:off x="6966952" y="4485750"/>
            <a:ext cx="258763" cy="609600"/>
          </a:xfrm>
          <a:custGeom>
            <a:avLst/>
            <a:gdLst>
              <a:gd name="T0" fmla="*/ 2147483646 w 163"/>
              <a:gd name="T1" fmla="*/ 0 h 384"/>
              <a:gd name="T2" fmla="*/ 2147483646 w 163"/>
              <a:gd name="T3" fmla="*/ 2147483646 h 384"/>
              <a:gd name="T4" fmla="*/ 2147483646 w 163"/>
              <a:gd name="T5" fmla="*/ 2147483646 h 384"/>
              <a:gd name="T6" fmla="*/ 2147483646 w 163"/>
              <a:gd name="T7" fmla="*/ 2147483646 h 384"/>
              <a:gd name="T8" fmla="*/ 2147483646 w 163"/>
              <a:gd name="T9" fmla="*/ 2147483646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"/>
              <a:gd name="T16" fmla="*/ 0 h 384"/>
              <a:gd name="T17" fmla="*/ 163 w 163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" h="384">
                <a:moveTo>
                  <a:pt x="91" y="0"/>
                </a:moveTo>
                <a:cubicBezTo>
                  <a:pt x="61" y="24"/>
                  <a:pt x="32" y="48"/>
                  <a:pt x="19" y="88"/>
                </a:cubicBezTo>
                <a:cubicBezTo>
                  <a:pt x="6" y="128"/>
                  <a:pt x="0" y="197"/>
                  <a:pt x="11" y="240"/>
                </a:cubicBezTo>
                <a:cubicBezTo>
                  <a:pt x="22" y="283"/>
                  <a:pt x="58" y="320"/>
                  <a:pt x="83" y="344"/>
                </a:cubicBezTo>
                <a:cubicBezTo>
                  <a:pt x="108" y="368"/>
                  <a:pt x="135" y="376"/>
                  <a:pt x="163" y="384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33"/>
          <p:cNvSpPr txBox="1">
            <a:spLocks noChangeArrowheads="1"/>
          </p:cNvSpPr>
          <p:nvPr/>
        </p:nvSpPr>
        <p:spPr bwMode="auto">
          <a:xfrm>
            <a:off x="1104315" y="4863575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</a:p>
        </p:txBody>
      </p:sp>
      <p:grpSp>
        <p:nvGrpSpPr>
          <p:cNvPr id="7" name="Group 100"/>
          <p:cNvGrpSpPr>
            <a:grpSpLocks/>
          </p:cNvGrpSpPr>
          <p:nvPr/>
        </p:nvGrpSpPr>
        <p:grpSpPr bwMode="auto">
          <a:xfrm>
            <a:off x="2725152" y="3423713"/>
            <a:ext cx="3925888" cy="1150937"/>
            <a:chOff x="1406" y="2750"/>
            <a:chExt cx="2473" cy="725"/>
          </a:xfrm>
        </p:grpSpPr>
        <p:sp>
          <p:nvSpPr>
            <p:cNvPr id="8" name="Rectangle 38"/>
            <p:cNvSpPr>
              <a:spLocks noChangeArrowheads="1"/>
            </p:cNvSpPr>
            <p:nvPr/>
          </p:nvSpPr>
          <p:spPr bwMode="auto">
            <a:xfrm>
              <a:off x="3569" y="3203"/>
              <a:ext cx="310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468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D7</a:t>
              </a:r>
            </a:p>
          </p:txBody>
        </p:sp>
        <p:sp>
          <p:nvSpPr>
            <p:cNvPr id="9" name="Rectangle 40"/>
            <p:cNvSpPr>
              <a:spLocks noChangeArrowheads="1"/>
            </p:cNvSpPr>
            <p:nvPr/>
          </p:nvSpPr>
          <p:spPr bwMode="auto">
            <a:xfrm>
              <a:off x="3260" y="3203"/>
              <a:ext cx="309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468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D6</a:t>
              </a:r>
            </a:p>
          </p:txBody>
        </p:sp>
        <p:sp>
          <p:nvSpPr>
            <p:cNvPr id="10" name="Rectangle 41"/>
            <p:cNvSpPr>
              <a:spLocks noChangeArrowheads="1"/>
            </p:cNvSpPr>
            <p:nvPr/>
          </p:nvSpPr>
          <p:spPr bwMode="auto">
            <a:xfrm>
              <a:off x="2951" y="3203"/>
              <a:ext cx="309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468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D5</a:t>
              </a:r>
            </a:p>
          </p:txBody>
        </p:sp>
        <p:sp>
          <p:nvSpPr>
            <p:cNvPr id="11" name="Rectangle 42"/>
            <p:cNvSpPr>
              <a:spLocks noChangeArrowheads="1"/>
            </p:cNvSpPr>
            <p:nvPr/>
          </p:nvSpPr>
          <p:spPr bwMode="auto">
            <a:xfrm>
              <a:off x="2643" y="3203"/>
              <a:ext cx="308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468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D4</a:t>
              </a:r>
            </a:p>
          </p:txBody>
        </p:sp>
        <p:sp>
          <p:nvSpPr>
            <p:cNvPr id="12" name="Rectangle 43"/>
            <p:cNvSpPr>
              <a:spLocks noChangeArrowheads="1"/>
            </p:cNvSpPr>
            <p:nvPr/>
          </p:nvSpPr>
          <p:spPr bwMode="auto">
            <a:xfrm>
              <a:off x="2333" y="3203"/>
              <a:ext cx="310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468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D3</a:t>
              </a:r>
            </a:p>
          </p:txBody>
        </p:sp>
        <p:sp>
          <p:nvSpPr>
            <p:cNvPr id="13" name="Rectangle 44"/>
            <p:cNvSpPr>
              <a:spLocks noChangeArrowheads="1"/>
            </p:cNvSpPr>
            <p:nvPr/>
          </p:nvSpPr>
          <p:spPr bwMode="auto">
            <a:xfrm>
              <a:off x="2024" y="3203"/>
              <a:ext cx="309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468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D2</a:t>
              </a:r>
            </a:p>
          </p:txBody>
        </p:sp>
        <p:sp>
          <p:nvSpPr>
            <p:cNvPr id="14" name="Rectangle 45"/>
            <p:cNvSpPr>
              <a:spLocks noChangeArrowheads="1"/>
            </p:cNvSpPr>
            <p:nvPr/>
          </p:nvSpPr>
          <p:spPr bwMode="auto">
            <a:xfrm>
              <a:off x="1715" y="3203"/>
              <a:ext cx="309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468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D1</a:t>
              </a:r>
            </a:p>
          </p:txBody>
        </p:sp>
        <p:sp>
          <p:nvSpPr>
            <p:cNvPr id="15" name="Rectangle 46"/>
            <p:cNvSpPr>
              <a:spLocks noChangeArrowheads="1"/>
            </p:cNvSpPr>
            <p:nvPr/>
          </p:nvSpPr>
          <p:spPr bwMode="auto">
            <a:xfrm>
              <a:off x="1406" y="3203"/>
              <a:ext cx="309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46800" rIns="0" bIns="4680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D0</a:t>
              </a:r>
            </a:p>
          </p:txBody>
        </p:sp>
        <p:sp>
          <p:nvSpPr>
            <p:cNvPr id="16" name="Line 47"/>
            <p:cNvSpPr>
              <a:spLocks noChangeShapeType="1"/>
            </p:cNvSpPr>
            <p:nvPr/>
          </p:nvSpPr>
          <p:spPr bwMode="auto">
            <a:xfrm>
              <a:off x="1406" y="3203"/>
              <a:ext cx="0" cy="272"/>
            </a:xfrm>
            <a:prstGeom prst="line">
              <a:avLst/>
            </a:prstGeom>
            <a:noFill/>
            <a:ln w="1905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46800" rIns="0" bIns="4680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Line 48"/>
            <p:cNvSpPr>
              <a:spLocks noChangeShapeType="1"/>
            </p:cNvSpPr>
            <p:nvPr/>
          </p:nvSpPr>
          <p:spPr bwMode="auto">
            <a:xfrm>
              <a:off x="1715" y="3203"/>
              <a:ext cx="0" cy="2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46800" rIns="0" bIns="4680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Line 49"/>
            <p:cNvSpPr>
              <a:spLocks noChangeShapeType="1"/>
            </p:cNvSpPr>
            <p:nvPr/>
          </p:nvSpPr>
          <p:spPr bwMode="auto">
            <a:xfrm>
              <a:off x="2024" y="3203"/>
              <a:ext cx="0" cy="2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46800" rIns="0" bIns="4680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Line 50"/>
            <p:cNvSpPr>
              <a:spLocks noChangeShapeType="1"/>
            </p:cNvSpPr>
            <p:nvPr/>
          </p:nvSpPr>
          <p:spPr bwMode="auto">
            <a:xfrm>
              <a:off x="2333" y="3203"/>
              <a:ext cx="0" cy="2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46800" rIns="0" bIns="4680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Line 51"/>
            <p:cNvSpPr>
              <a:spLocks noChangeShapeType="1"/>
            </p:cNvSpPr>
            <p:nvPr/>
          </p:nvSpPr>
          <p:spPr bwMode="auto">
            <a:xfrm>
              <a:off x="2643" y="3203"/>
              <a:ext cx="0" cy="2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46800" rIns="0" bIns="4680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52"/>
            <p:cNvSpPr>
              <a:spLocks noChangeShapeType="1"/>
            </p:cNvSpPr>
            <p:nvPr/>
          </p:nvSpPr>
          <p:spPr bwMode="auto">
            <a:xfrm>
              <a:off x="2951" y="3203"/>
              <a:ext cx="0" cy="2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46800" rIns="0" bIns="4680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53"/>
            <p:cNvSpPr>
              <a:spLocks noChangeShapeType="1"/>
            </p:cNvSpPr>
            <p:nvPr/>
          </p:nvSpPr>
          <p:spPr bwMode="auto">
            <a:xfrm>
              <a:off x="3260" y="3203"/>
              <a:ext cx="0" cy="2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46800" rIns="0" bIns="4680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Line 54"/>
            <p:cNvSpPr>
              <a:spLocks noChangeShapeType="1"/>
            </p:cNvSpPr>
            <p:nvPr/>
          </p:nvSpPr>
          <p:spPr bwMode="auto">
            <a:xfrm>
              <a:off x="3569" y="3203"/>
              <a:ext cx="0" cy="2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46800" rIns="0" bIns="4680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Line 56"/>
            <p:cNvSpPr>
              <a:spLocks noChangeShapeType="1"/>
            </p:cNvSpPr>
            <p:nvPr/>
          </p:nvSpPr>
          <p:spPr bwMode="auto">
            <a:xfrm>
              <a:off x="1406" y="3203"/>
              <a:ext cx="2472" cy="0"/>
            </a:xfrm>
            <a:prstGeom prst="line">
              <a:avLst/>
            </a:prstGeom>
            <a:noFill/>
            <a:ln w="1905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46800" rIns="0" bIns="4680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Line 57"/>
            <p:cNvSpPr>
              <a:spLocks noChangeShapeType="1"/>
            </p:cNvSpPr>
            <p:nvPr/>
          </p:nvSpPr>
          <p:spPr bwMode="auto">
            <a:xfrm>
              <a:off x="1406" y="3475"/>
              <a:ext cx="2472" cy="0"/>
            </a:xfrm>
            <a:prstGeom prst="line">
              <a:avLst/>
            </a:prstGeom>
            <a:noFill/>
            <a:ln w="1905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46800" rIns="0" bIns="4680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Line 58"/>
            <p:cNvSpPr>
              <a:spLocks noChangeShapeType="1"/>
            </p:cNvSpPr>
            <p:nvPr/>
          </p:nvSpPr>
          <p:spPr bwMode="auto">
            <a:xfrm>
              <a:off x="3879" y="3203"/>
              <a:ext cx="0" cy="2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Group 79"/>
            <p:cNvGrpSpPr>
              <a:grpSpLocks/>
            </p:cNvGrpSpPr>
            <p:nvPr/>
          </p:nvGrpSpPr>
          <p:grpSpPr bwMode="auto">
            <a:xfrm>
              <a:off x="1451" y="2750"/>
              <a:ext cx="2348" cy="409"/>
              <a:chOff x="1451" y="3248"/>
              <a:chExt cx="2348" cy="409"/>
            </a:xfrm>
          </p:grpSpPr>
          <p:sp>
            <p:nvSpPr>
              <p:cNvPr id="28" name="Rectangle 80"/>
              <p:cNvSpPr>
                <a:spLocks noChangeArrowheads="1"/>
              </p:cNvSpPr>
              <p:nvPr/>
            </p:nvSpPr>
            <p:spPr bwMode="auto">
              <a:xfrm>
                <a:off x="2213" y="3248"/>
                <a:ext cx="81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位数据</a:t>
                </a:r>
              </a:p>
            </p:txBody>
          </p:sp>
          <p:sp>
            <p:nvSpPr>
              <p:cNvPr id="29" name="AutoShape 81"/>
              <p:cNvSpPr>
                <a:spLocks/>
              </p:cNvSpPr>
              <p:nvPr/>
            </p:nvSpPr>
            <p:spPr bwMode="auto">
              <a:xfrm rot="5400000">
                <a:off x="2556" y="2415"/>
                <a:ext cx="137" cy="2348"/>
              </a:xfrm>
              <a:prstGeom prst="leftBrace">
                <a:avLst>
                  <a:gd name="adj1" fmla="val 142822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5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Group 101"/>
          <p:cNvGrpSpPr>
            <a:grpSpLocks/>
          </p:cNvGrpSpPr>
          <p:nvPr/>
        </p:nvGrpSpPr>
        <p:grpSpPr bwMode="auto">
          <a:xfrm>
            <a:off x="1752015" y="3752325"/>
            <a:ext cx="1260475" cy="825500"/>
            <a:chOff x="793" y="2957"/>
            <a:chExt cx="794" cy="520"/>
          </a:xfrm>
        </p:grpSpPr>
        <p:cxnSp>
          <p:nvCxnSpPr>
            <p:cNvPr id="31" name="AutoShape 59"/>
            <p:cNvCxnSpPr>
              <a:cxnSpLocks noChangeShapeType="1"/>
            </p:cNvCxnSpPr>
            <p:nvPr/>
          </p:nvCxnSpPr>
          <p:spPr bwMode="auto">
            <a:xfrm rot="10800000">
              <a:off x="793" y="3197"/>
              <a:ext cx="613" cy="278"/>
            </a:xfrm>
            <a:prstGeom prst="bentConnector4">
              <a:avLst>
                <a:gd name="adj1" fmla="val 49917"/>
                <a:gd name="adj2" fmla="val 97838"/>
              </a:avLst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Rectangle 75"/>
            <p:cNvSpPr>
              <a:spLocks noChangeArrowheads="1"/>
            </p:cNvSpPr>
            <p:nvPr/>
          </p:nvSpPr>
          <p:spPr bwMode="auto">
            <a:xfrm>
              <a:off x="1152" y="3225"/>
              <a:ext cx="2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3" name="Rectangle 85"/>
            <p:cNvSpPr>
              <a:spLocks noChangeArrowheads="1"/>
            </p:cNvSpPr>
            <p:nvPr/>
          </p:nvSpPr>
          <p:spPr bwMode="auto">
            <a:xfrm>
              <a:off x="815" y="2957"/>
              <a:ext cx="77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起始位</a:t>
              </a:r>
            </a:p>
          </p:txBody>
        </p:sp>
      </p:grpSp>
      <p:grpSp>
        <p:nvGrpSpPr>
          <p:cNvPr id="34" name="Group 102"/>
          <p:cNvGrpSpPr>
            <a:grpSpLocks/>
          </p:cNvGrpSpPr>
          <p:nvPr/>
        </p:nvGrpSpPr>
        <p:grpSpPr bwMode="auto">
          <a:xfrm>
            <a:off x="6325602" y="3738038"/>
            <a:ext cx="1296988" cy="841375"/>
            <a:chOff x="3674" y="2948"/>
            <a:chExt cx="817" cy="530"/>
          </a:xfrm>
        </p:grpSpPr>
        <p:cxnSp>
          <p:nvCxnSpPr>
            <p:cNvPr id="35" name="AutoShape 60"/>
            <p:cNvCxnSpPr>
              <a:cxnSpLocks noChangeShapeType="1"/>
            </p:cNvCxnSpPr>
            <p:nvPr/>
          </p:nvCxnSpPr>
          <p:spPr bwMode="auto">
            <a:xfrm rot="10800000">
              <a:off x="3878" y="3197"/>
              <a:ext cx="613" cy="278"/>
            </a:xfrm>
            <a:prstGeom prst="bentConnector4">
              <a:avLst>
                <a:gd name="adj1" fmla="val 49917"/>
                <a:gd name="adj2" fmla="val 97838"/>
              </a:avLst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78"/>
            <p:cNvSpPr>
              <a:spLocks noChangeArrowheads="1"/>
            </p:cNvSpPr>
            <p:nvPr/>
          </p:nvSpPr>
          <p:spPr bwMode="auto">
            <a:xfrm>
              <a:off x="3921" y="3226"/>
              <a:ext cx="21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7" name="Rectangle 86"/>
            <p:cNvSpPr>
              <a:spLocks noChangeArrowheads="1"/>
            </p:cNvSpPr>
            <p:nvPr/>
          </p:nvSpPr>
          <p:spPr bwMode="auto">
            <a:xfrm>
              <a:off x="3674" y="2948"/>
              <a:ext cx="77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停止位</a:t>
              </a:r>
            </a:p>
          </p:txBody>
        </p:sp>
      </p:grpSp>
      <p:sp>
        <p:nvSpPr>
          <p:cNvPr id="38" name="Rectangle 103"/>
          <p:cNvSpPr>
            <a:spLocks noChangeArrowheads="1"/>
          </p:cNvSpPr>
          <p:nvPr/>
        </p:nvSpPr>
        <p:spPr bwMode="auto">
          <a:xfrm>
            <a:off x="973909" y="3915838"/>
            <a:ext cx="8354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TXD</a:t>
            </a:r>
          </a:p>
        </p:txBody>
      </p:sp>
      <p:sp>
        <p:nvSpPr>
          <p:cNvPr id="39" name="矩形 38"/>
          <p:cNvSpPr/>
          <p:nvPr/>
        </p:nvSpPr>
        <p:spPr>
          <a:xfrm>
            <a:off x="-102592" y="634771"/>
            <a:ext cx="1620957" cy="517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fontAlgn="base">
              <a:lnSpc>
                <a:spcPct val="105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800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80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58065" y="369938"/>
            <a:ext cx="8856662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）接收操作：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REN=1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RI=0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的条件下进行。</a:t>
            </a:r>
          </a:p>
          <a:p>
            <a:pPr marL="0" marR="0" lvl="0" indent="0" algn="just" defTabSz="914400" rtl="0" eaLnBrk="1" fontAlgn="base" latinLnBrk="0" hangingPunct="1">
              <a:lnSpc>
                <a:spcPct val="105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串行口的接收电路对</a:t>
            </a:r>
            <a:r>
              <a:rPr kumimoji="0" lang="en-US" altLang="zh-CN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线进行采样，其采样频率是接收时钟的</a:t>
            </a:r>
            <a:r>
              <a:rPr kumimoji="0" lang="en-US" altLang="zh-CN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倍。当连续</a:t>
            </a:r>
            <a:r>
              <a:rPr kumimoji="0" lang="en-US" altLang="zh-CN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采集到</a:t>
            </a:r>
            <a:r>
              <a:rPr kumimoji="0" lang="en-US" altLang="zh-CN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线上为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低电平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时，检测电路便认定</a:t>
            </a:r>
            <a:r>
              <a:rPr kumimoji="0" lang="en-US" altLang="zh-CN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线上有了“起始位”，此后，便开始在每个采样周期中的第</a:t>
            </a:r>
            <a:r>
              <a:rPr kumimoji="0" lang="en-US" altLang="zh-CN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kumimoji="0" lang="en-US" altLang="zh-CN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三个脉冲时进行</a:t>
            </a:r>
            <a:r>
              <a:rPr kumimoji="0" lang="en-US" altLang="zh-CN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kumimoji="0" lang="zh-CN" altLang="en-US" sz="25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采样，采取“三中取二”的原则来确定接收的数据。</a:t>
            </a:r>
            <a:endParaRPr kumimoji="0" lang="zh-CN" altLang="en-US" sz="25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AutoShape 3"/>
          <p:cNvCxnSpPr>
            <a:cxnSpLocks noChangeShapeType="1"/>
          </p:cNvCxnSpPr>
          <p:nvPr/>
        </p:nvCxnSpPr>
        <p:spPr bwMode="auto">
          <a:xfrm>
            <a:off x="543828" y="3535129"/>
            <a:ext cx="1296987" cy="431800"/>
          </a:xfrm>
          <a:prstGeom prst="bentConnector3">
            <a:avLst>
              <a:gd name="adj1" fmla="val 2876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4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482212"/>
              </p:ext>
            </p:extLst>
          </p:nvPr>
        </p:nvGraphicFramePr>
        <p:xfrm>
          <a:off x="1701115" y="3535129"/>
          <a:ext cx="6215063" cy="431800"/>
        </p:xfrm>
        <a:graphic>
          <a:graphicData uri="http://schemas.openxmlformats.org/drawingml/2006/table">
            <a:tbl>
              <a:tblPr/>
              <a:tblGrid>
                <a:gridCol w="776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62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62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Line 24"/>
          <p:cNvSpPr>
            <a:spLocks noChangeShapeType="1"/>
          </p:cNvSpPr>
          <p:nvPr/>
        </p:nvSpPr>
        <p:spPr bwMode="auto">
          <a:xfrm>
            <a:off x="7916178" y="3535129"/>
            <a:ext cx="930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5"/>
          <p:cNvSpPr>
            <a:spLocks noChangeArrowheads="1"/>
          </p:cNvSpPr>
          <p:nvPr/>
        </p:nvSpPr>
        <p:spPr bwMode="auto">
          <a:xfrm>
            <a:off x="877203" y="3101741"/>
            <a:ext cx="8969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起始位</a:t>
            </a:r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4068078" y="3138254"/>
            <a:ext cx="15954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</a:t>
            </a:r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893953" y="3136666"/>
            <a:ext cx="865187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停止位</a:t>
            </a: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470803" y="4724166"/>
            <a:ext cx="83089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Line 29"/>
          <p:cNvSpPr>
            <a:spLocks noChangeShapeType="1"/>
          </p:cNvSpPr>
          <p:nvPr/>
        </p:nvSpPr>
        <p:spPr bwMode="auto">
          <a:xfrm flipV="1">
            <a:off x="1069290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Line 30"/>
          <p:cNvSpPr>
            <a:spLocks noChangeShapeType="1"/>
          </p:cNvSpPr>
          <p:nvPr/>
        </p:nvSpPr>
        <p:spPr bwMode="auto">
          <a:xfrm flipV="1">
            <a:off x="1134378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Line 31"/>
          <p:cNvSpPr>
            <a:spLocks noChangeShapeType="1"/>
          </p:cNvSpPr>
          <p:nvPr/>
        </p:nvSpPr>
        <p:spPr bwMode="auto">
          <a:xfrm flipV="1">
            <a:off x="1202640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Line 32"/>
          <p:cNvSpPr>
            <a:spLocks noChangeShapeType="1"/>
          </p:cNvSpPr>
          <p:nvPr/>
        </p:nvSpPr>
        <p:spPr bwMode="auto">
          <a:xfrm flipV="1">
            <a:off x="1267728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33"/>
          <p:cNvSpPr>
            <a:spLocks noChangeShapeType="1"/>
          </p:cNvSpPr>
          <p:nvPr/>
        </p:nvSpPr>
        <p:spPr bwMode="auto">
          <a:xfrm flipV="1">
            <a:off x="1334403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ine 34"/>
          <p:cNvSpPr>
            <a:spLocks noChangeShapeType="1"/>
          </p:cNvSpPr>
          <p:nvPr/>
        </p:nvSpPr>
        <p:spPr bwMode="auto">
          <a:xfrm flipV="1">
            <a:off x="602565" y="4074879"/>
            <a:ext cx="0" cy="649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Line 35"/>
          <p:cNvSpPr>
            <a:spLocks noChangeShapeType="1"/>
          </p:cNvSpPr>
          <p:nvPr/>
        </p:nvSpPr>
        <p:spPr bwMode="auto">
          <a:xfrm flipV="1">
            <a:off x="670828" y="4074879"/>
            <a:ext cx="0" cy="649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Line 36"/>
          <p:cNvSpPr>
            <a:spLocks noChangeShapeType="1"/>
          </p:cNvSpPr>
          <p:nvPr/>
        </p:nvSpPr>
        <p:spPr bwMode="auto">
          <a:xfrm flipV="1">
            <a:off x="735915" y="4074879"/>
            <a:ext cx="0" cy="649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Line 37"/>
          <p:cNvSpPr>
            <a:spLocks noChangeShapeType="1"/>
          </p:cNvSpPr>
          <p:nvPr/>
        </p:nvSpPr>
        <p:spPr bwMode="auto">
          <a:xfrm flipV="1">
            <a:off x="804178" y="4074879"/>
            <a:ext cx="0" cy="649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ine 38"/>
          <p:cNvSpPr>
            <a:spLocks noChangeShapeType="1"/>
          </p:cNvSpPr>
          <p:nvPr/>
        </p:nvSpPr>
        <p:spPr bwMode="auto">
          <a:xfrm flipV="1">
            <a:off x="869265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Line 39"/>
          <p:cNvSpPr>
            <a:spLocks noChangeShapeType="1"/>
          </p:cNvSpPr>
          <p:nvPr/>
        </p:nvSpPr>
        <p:spPr bwMode="auto">
          <a:xfrm flipV="1">
            <a:off x="935940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Line 40"/>
          <p:cNvSpPr>
            <a:spLocks noChangeShapeType="1"/>
          </p:cNvSpPr>
          <p:nvPr/>
        </p:nvSpPr>
        <p:spPr bwMode="auto">
          <a:xfrm flipV="1">
            <a:off x="1002615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ine 41"/>
          <p:cNvSpPr>
            <a:spLocks noChangeShapeType="1"/>
          </p:cNvSpPr>
          <p:nvPr/>
        </p:nvSpPr>
        <p:spPr bwMode="auto">
          <a:xfrm flipV="1">
            <a:off x="1999565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Line 42"/>
          <p:cNvSpPr>
            <a:spLocks noChangeShapeType="1"/>
          </p:cNvSpPr>
          <p:nvPr/>
        </p:nvSpPr>
        <p:spPr bwMode="auto">
          <a:xfrm flipV="1">
            <a:off x="2066240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Line 43"/>
          <p:cNvSpPr>
            <a:spLocks noChangeShapeType="1"/>
          </p:cNvSpPr>
          <p:nvPr/>
        </p:nvSpPr>
        <p:spPr bwMode="auto">
          <a:xfrm flipV="1">
            <a:off x="2131328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Line 44"/>
          <p:cNvSpPr>
            <a:spLocks noChangeShapeType="1"/>
          </p:cNvSpPr>
          <p:nvPr/>
        </p:nvSpPr>
        <p:spPr bwMode="auto">
          <a:xfrm flipV="1">
            <a:off x="2798078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Line 45"/>
          <p:cNvSpPr>
            <a:spLocks noChangeShapeType="1"/>
          </p:cNvSpPr>
          <p:nvPr/>
        </p:nvSpPr>
        <p:spPr bwMode="auto">
          <a:xfrm flipV="1">
            <a:off x="2864753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Line 46"/>
          <p:cNvSpPr>
            <a:spLocks noChangeShapeType="1"/>
          </p:cNvSpPr>
          <p:nvPr/>
        </p:nvSpPr>
        <p:spPr bwMode="auto">
          <a:xfrm flipV="1">
            <a:off x="2929840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Line 47"/>
          <p:cNvSpPr>
            <a:spLocks noChangeShapeType="1"/>
          </p:cNvSpPr>
          <p:nvPr/>
        </p:nvSpPr>
        <p:spPr bwMode="auto">
          <a:xfrm flipV="1">
            <a:off x="3629928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Line 48"/>
          <p:cNvSpPr>
            <a:spLocks noChangeShapeType="1"/>
          </p:cNvSpPr>
          <p:nvPr/>
        </p:nvSpPr>
        <p:spPr bwMode="auto">
          <a:xfrm flipV="1">
            <a:off x="3695015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Line 49"/>
          <p:cNvSpPr>
            <a:spLocks noChangeShapeType="1"/>
          </p:cNvSpPr>
          <p:nvPr/>
        </p:nvSpPr>
        <p:spPr bwMode="auto">
          <a:xfrm flipV="1">
            <a:off x="3761690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Line 50"/>
          <p:cNvSpPr>
            <a:spLocks noChangeShapeType="1"/>
          </p:cNvSpPr>
          <p:nvPr/>
        </p:nvSpPr>
        <p:spPr bwMode="auto">
          <a:xfrm flipV="1">
            <a:off x="4360178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Line 51"/>
          <p:cNvSpPr>
            <a:spLocks noChangeShapeType="1"/>
          </p:cNvSpPr>
          <p:nvPr/>
        </p:nvSpPr>
        <p:spPr bwMode="auto">
          <a:xfrm flipV="1">
            <a:off x="4426853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Line 52"/>
          <p:cNvSpPr>
            <a:spLocks noChangeShapeType="1"/>
          </p:cNvSpPr>
          <p:nvPr/>
        </p:nvSpPr>
        <p:spPr bwMode="auto">
          <a:xfrm flipV="1">
            <a:off x="4491940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Line 53"/>
          <p:cNvSpPr>
            <a:spLocks noChangeShapeType="1"/>
          </p:cNvSpPr>
          <p:nvPr/>
        </p:nvSpPr>
        <p:spPr bwMode="auto">
          <a:xfrm flipV="1">
            <a:off x="5123765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Line 54"/>
          <p:cNvSpPr>
            <a:spLocks noChangeShapeType="1"/>
          </p:cNvSpPr>
          <p:nvPr/>
        </p:nvSpPr>
        <p:spPr bwMode="auto">
          <a:xfrm flipV="1">
            <a:off x="5190440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Line 55"/>
          <p:cNvSpPr>
            <a:spLocks noChangeShapeType="1"/>
          </p:cNvSpPr>
          <p:nvPr/>
        </p:nvSpPr>
        <p:spPr bwMode="auto">
          <a:xfrm flipV="1">
            <a:off x="5255528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Line 56"/>
          <p:cNvSpPr>
            <a:spLocks noChangeShapeType="1"/>
          </p:cNvSpPr>
          <p:nvPr/>
        </p:nvSpPr>
        <p:spPr bwMode="auto">
          <a:xfrm flipV="1">
            <a:off x="5922278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 flipV="1">
            <a:off x="5988953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Line 58"/>
          <p:cNvSpPr>
            <a:spLocks noChangeShapeType="1"/>
          </p:cNvSpPr>
          <p:nvPr/>
        </p:nvSpPr>
        <p:spPr bwMode="auto">
          <a:xfrm flipV="1">
            <a:off x="6054040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Line 59"/>
          <p:cNvSpPr>
            <a:spLocks noChangeShapeType="1"/>
          </p:cNvSpPr>
          <p:nvPr/>
        </p:nvSpPr>
        <p:spPr bwMode="auto">
          <a:xfrm flipV="1">
            <a:off x="6685865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Line 60"/>
          <p:cNvSpPr>
            <a:spLocks noChangeShapeType="1"/>
          </p:cNvSpPr>
          <p:nvPr/>
        </p:nvSpPr>
        <p:spPr bwMode="auto">
          <a:xfrm flipV="1">
            <a:off x="6752540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Line 61"/>
          <p:cNvSpPr>
            <a:spLocks noChangeShapeType="1"/>
          </p:cNvSpPr>
          <p:nvPr/>
        </p:nvSpPr>
        <p:spPr bwMode="auto">
          <a:xfrm flipV="1">
            <a:off x="6817628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Line 62"/>
          <p:cNvSpPr>
            <a:spLocks noChangeShapeType="1"/>
          </p:cNvSpPr>
          <p:nvPr/>
        </p:nvSpPr>
        <p:spPr bwMode="auto">
          <a:xfrm flipV="1">
            <a:off x="7451040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Line 63"/>
          <p:cNvSpPr>
            <a:spLocks noChangeShapeType="1"/>
          </p:cNvSpPr>
          <p:nvPr/>
        </p:nvSpPr>
        <p:spPr bwMode="auto">
          <a:xfrm flipV="1">
            <a:off x="7516128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Line 64"/>
          <p:cNvSpPr>
            <a:spLocks noChangeShapeType="1"/>
          </p:cNvSpPr>
          <p:nvPr/>
        </p:nvSpPr>
        <p:spPr bwMode="auto">
          <a:xfrm flipV="1">
            <a:off x="7582803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Line 65"/>
          <p:cNvSpPr>
            <a:spLocks noChangeShapeType="1"/>
          </p:cNvSpPr>
          <p:nvPr/>
        </p:nvSpPr>
        <p:spPr bwMode="auto">
          <a:xfrm flipV="1">
            <a:off x="8281303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Line 66"/>
          <p:cNvSpPr>
            <a:spLocks noChangeShapeType="1"/>
          </p:cNvSpPr>
          <p:nvPr/>
        </p:nvSpPr>
        <p:spPr bwMode="auto">
          <a:xfrm flipV="1">
            <a:off x="8347978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Line 67"/>
          <p:cNvSpPr>
            <a:spLocks noChangeShapeType="1"/>
          </p:cNvSpPr>
          <p:nvPr/>
        </p:nvSpPr>
        <p:spPr bwMode="auto">
          <a:xfrm flipV="1">
            <a:off x="8413065" y="4074879"/>
            <a:ext cx="0" cy="6492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 Box 68"/>
          <p:cNvSpPr txBox="1">
            <a:spLocks noChangeArrowheads="1"/>
          </p:cNvSpPr>
          <p:nvPr/>
        </p:nvSpPr>
        <p:spPr bwMode="auto">
          <a:xfrm>
            <a:off x="1656665" y="4821004"/>
            <a:ext cx="765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7.8.9</a:t>
            </a:r>
          </a:p>
        </p:txBody>
      </p:sp>
      <p:cxnSp>
        <p:nvCxnSpPr>
          <p:cNvPr id="50" name="AutoShape 69"/>
          <p:cNvCxnSpPr>
            <a:cxnSpLocks noChangeShapeType="1"/>
          </p:cNvCxnSpPr>
          <p:nvPr/>
        </p:nvCxnSpPr>
        <p:spPr bwMode="auto">
          <a:xfrm flipV="1">
            <a:off x="629553" y="5017854"/>
            <a:ext cx="8064500" cy="368300"/>
          </a:xfrm>
          <a:prstGeom prst="bentConnector3">
            <a:avLst>
              <a:gd name="adj1" fmla="val 9594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AutoShape 70"/>
          <p:cNvSpPr>
            <a:spLocks noChangeArrowheads="1"/>
          </p:cNvSpPr>
          <p:nvPr/>
        </p:nvSpPr>
        <p:spPr bwMode="auto">
          <a:xfrm>
            <a:off x="883553" y="4790841"/>
            <a:ext cx="539750" cy="493713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 Box 71"/>
          <p:cNvSpPr txBox="1">
            <a:spLocks noChangeArrowheads="1"/>
          </p:cNvSpPr>
          <p:nvPr/>
        </p:nvSpPr>
        <p:spPr bwMode="auto">
          <a:xfrm>
            <a:off x="324753" y="4967054"/>
            <a:ext cx="55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</a:p>
        </p:txBody>
      </p:sp>
      <p:sp>
        <p:nvSpPr>
          <p:cNvPr id="53" name="Freeform 72"/>
          <p:cNvSpPr>
            <a:spLocks/>
          </p:cNvSpPr>
          <p:nvPr/>
        </p:nvSpPr>
        <p:spPr bwMode="auto">
          <a:xfrm>
            <a:off x="8162240" y="4700354"/>
            <a:ext cx="201613" cy="520700"/>
          </a:xfrm>
          <a:custGeom>
            <a:avLst/>
            <a:gdLst>
              <a:gd name="T0" fmla="*/ 2147483646 w 111"/>
              <a:gd name="T1" fmla="*/ 0 h 328"/>
              <a:gd name="T2" fmla="*/ 2147483646 w 111"/>
              <a:gd name="T3" fmla="*/ 2147483646 h 328"/>
              <a:gd name="T4" fmla="*/ 2147483646 w 111"/>
              <a:gd name="T5" fmla="*/ 2147483646 h 328"/>
              <a:gd name="T6" fmla="*/ 2147483646 w 111"/>
              <a:gd name="T7" fmla="*/ 2147483646 h 328"/>
              <a:gd name="T8" fmla="*/ 0 60000 65536"/>
              <a:gd name="T9" fmla="*/ 0 60000 65536"/>
              <a:gd name="T10" fmla="*/ 0 60000 65536"/>
              <a:gd name="T11" fmla="*/ 0 60000 65536"/>
              <a:gd name="T12" fmla="*/ 0 w 111"/>
              <a:gd name="T13" fmla="*/ 0 h 328"/>
              <a:gd name="T14" fmla="*/ 111 w 111"/>
              <a:gd name="T15" fmla="*/ 328 h 3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" h="328">
                <a:moveTo>
                  <a:pt x="111" y="0"/>
                </a:moveTo>
                <a:cubicBezTo>
                  <a:pt x="75" y="25"/>
                  <a:pt x="39" y="51"/>
                  <a:pt x="23" y="88"/>
                </a:cubicBezTo>
                <a:cubicBezTo>
                  <a:pt x="7" y="125"/>
                  <a:pt x="0" y="184"/>
                  <a:pt x="15" y="224"/>
                </a:cubicBezTo>
                <a:cubicBezTo>
                  <a:pt x="30" y="264"/>
                  <a:pt x="70" y="296"/>
                  <a:pt x="111" y="328"/>
                </a:cubicBezTo>
              </a:path>
            </a:pathLst>
          </a:cu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 Box 73"/>
          <p:cNvSpPr txBox="1">
            <a:spLocks noChangeArrowheads="1"/>
          </p:cNvSpPr>
          <p:nvPr/>
        </p:nvSpPr>
        <p:spPr bwMode="auto">
          <a:xfrm>
            <a:off x="185053" y="3557354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</a:p>
        </p:txBody>
      </p:sp>
      <p:sp>
        <p:nvSpPr>
          <p:cNvPr id="55" name="Rectangle 74"/>
          <p:cNvSpPr>
            <a:spLocks noChangeArrowheads="1"/>
          </p:cNvSpPr>
          <p:nvPr/>
        </p:nvSpPr>
        <p:spPr bwMode="auto">
          <a:xfrm>
            <a:off x="158065" y="5333766"/>
            <a:ext cx="3092450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当连续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次采集到低电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平时，便确认起始位到来</a:t>
            </a:r>
          </a:p>
        </p:txBody>
      </p:sp>
      <p:sp>
        <p:nvSpPr>
          <p:cNvPr id="56" name="Rectangle 75"/>
          <p:cNvSpPr>
            <a:spLocks noChangeArrowheads="1"/>
          </p:cNvSpPr>
          <p:nvPr/>
        </p:nvSpPr>
        <p:spPr bwMode="auto">
          <a:xfrm>
            <a:off x="3755340" y="5441716"/>
            <a:ext cx="51831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在每个第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7,8,9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个脉冲对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采样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并采用“以三取二”来确定采集的数据</a:t>
            </a:r>
          </a:p>
        </p:txBody>
      </p:sp>
    </p:spTree>
    <p:extLst>
      <p:ext uri="{BB962C8B-B14F-4D97-AF65-F5344CB8AC3E}">
        <p14:creationId xmlns:p14="http://schemas.microsoft.com/office/powerpoint/2010/main" val="93914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4"/>
          <p:cNvSpPr>
            <a:spLocks noChangeArrowheads="1"/>
          </p:cNvSpPr>
          <p:nvPr/>
        </p:nvSpPr>
        <p:spPr bwMode="auto">
          <a:xfrm>
            <a:off x="85425" y="3180030"/>
            <a:ext cx="8958263" cy="227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当接收到停止位时，必须满足：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RI=0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SM2=0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，才能把接收的数据送到</a:t>
            </a:r>
            <a:r>
              <a:rPr kumimoji="0" lang="en-US" altLang="zh-CN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中（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停止位送</a:t>
            </a:r>
            <a:r>
              <a:rPr kumimoji="0" lang="en-US" altLang="zh-CN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0" lang="en-US" altLang="zh-CN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RB8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，并使</a:t>
            </a:r>
            <a:r>
              <a:rPr kumimoji="0" lang="en-US" altLang="zh-CN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RI=1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），否则数据丢失。</a:t>
            </a:r>
          </a:p>
          <a:p>
            <a:pPr marL="0" marR="0" lvl="0" indent="0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上面的条件意味着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：要想得到接收的数据，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在接收前必须事先清零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0" name="Group 154"/>
          <p:cNvGrpSpPr>
            <a:grpSpLocks/>
          </p:cNvGrpSpPr>
          <p:nvPr/>
        </p:nvGrpSpPr>
        <p:grpSpPr bwMode="auto">
          <a:xfrm>
            <a:off x="217188" y="736867"/>
            <a:ext cx="8661400" cy="2322513"/>
            <a:chOff x="155" y="572"/>
            <a:chExt cx="5456" cy="1463"/>
          </a:xfrm>
        </p:grpSpPr>
        <p:cxnSp>
          <p:nvCxnSpPr>
            <p:cNvPr id="11" name="AutoShape 83"/>
            <p:cNvCxnSpPr>
              <a:cxnSpLocks noChangeShapeType="1"/>
            </p:cNvCxnSpPr>
            <p:nvPr/>
          </p:nvCxnSpPr>
          <p:spPr bwMode="auto">
            <a:xfrm>
              <a:off x="381" y="845"/>
              <a:ext cx="817" cy="272"/>
            </a:xfrm>
            <a:prstGeom prst="bentConnector3">
              <a:avLst>
                <a:gd name="adj1" fmla="val 28764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Rectangle 85"/>
            <p:cNvSpPr>
              <a:spLocks noChangeArrowheads="1"/>
            </p:cNvSpPr>
            <p:nvPr/>
          </p:nvSpPr>
          <p:spPr bwMode="auto">
            <a:xfrm>
              <a:off x="4535" y="845"/>
              <a:ext cx="490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D7</a:t>
              </a:r>
            </a:p>
          </p:txBody>
        </p:sp>
        <p:sp>
          <p:nvSpPr>
            <p:cNvPr id="13" name="Rectangle 86"/>
            <p:cNvSpPr>
              <a:spLocks noChangeArrowheads="1"/>
            </p:cNvSpPr>
            <p:nvPr/>
          </p:nvSpPr>
          <p:spPr bwMode="auto">
            <a:xfrm>
              <a:off x="4045" y="845"/>
              <a:ext cx="490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D6</a:t>
              </a:r>
            </a:p>
          </p:txBody>
        </p:sp>
        <p:sp>
          <p:nvSpPr>
            <p:cNvPr id="14" name="Rectangle 87"/>
            <p:cNvSpPr>
              <a:spLocks noChangeArrowheads="1"/>
            </p:cNvSpPr>
            <p:nvPr/>
          </p:nvSpPr>
          <p:spPr bwMode="auto">
            <a:xfrm>
              <a:off x="3556" y="845"/>
              <a:ext cx="489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D5</a:t>
              </a:r>
            </a:p>
          </p:txBody>
        </p:sp>
        <p:sp>
          <p:nvSpPr>
            <p:cNvPr id="15" name="Rectangle 88"/>
            <p:cNvSpPr>
              <a:spLocks noChangeArrowheads="1"/>
            </p:cNvSpPr>
            <p:nvPr/>
          </p:nvSpPr>
          <p:spPr bwMode="auto">
            <a:xfrm>
              <a:off x="3068" y="845"/>
              <a:ext cx="488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D4</a:t>
              </a:r>
            </a:p>
          </p:txBody>
        </p:sp>
        <p:sp>
          <p:nvSpPr>
            <p:cNvPr id="16" name="Rectangle 89"/>
            <p:cNvSpPr>
              <a:spLocks noChangeArrowheads="1"/>
            </p:cNvSpPr>
            <p:nvPr/>
          </p:nvSpPr>
          <p:spPr bwMode="auto">
            <a:xfrm>
              <a:off x="2578" y="845"/>
              <a:ext cx="490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D3</a:t>
              </a:r>
            </a:p>
          </p:txBody>
        </p:sp>
        <p:sp>
          <p:nvSpPr>
            <p:cNvPr id="17" name="Rectangle 90"/>
            <p:cNvSpPr>
              <a:spLocks noChangeArrowheads="1"/>
            </p:cNvSpPr>
            <p:nvPr/>
          </p:nvSpPr>
          <p:spPr bwMode="auto">
            <a:xfrm>
              <a:off x="2088" y="845"/>
              <a:ext cx="490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D2</a:t>
              </a:r>
            </a:p>
          </p:txBody>
        </p:sp>
        <p:sp>
          <p:nvSpPr>
            <p:cNvPr id="18" name="Rectangle 91"/>
            <p:cNvSpPr>
              <a:spLocks noChangeArrowheads="1"/>
            </p:cNvSpPr>
            <p:nvPr/>
          </p:nvSpPr>
          <p:spPr bwMode="auto">
            <a:xfrm>
              <a:off x="1599" y="845"/>
              <a:ext cx="489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D1</a:t>
              </a:r>
            </a:p>
          </p:txBody>
        </p:sp>
        <p:sp>
          <p:nvSpPr>
            <p:cNvPr id="19" name="Rectangle 92"/>
            <p:cNvSpPr>
              <a:spLocks noChangeArrowheads="1"/>
            </p:cNvSpPr>
            <p:nvPr/>
          </p:nvSpPr>
          <p:spPr bwMode="auto">
            <a:xfrm>
              <a:off x="1110" y="845"/>
              <a:ext cx="489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D0</a:t>
              </a:r>
            </a:p>
          </p:txBody>
        </p:sp>
        <p:sp>
          <p:nvSpPr>
            <p:cNvPr id="20" name="Line 93"/>
            <p:cNvSpPr>
              <a:spLocks noChangeShapeType="1"/>
            </p:cNvSpPr>
            <p:nvPr/>
          </p:nvSpPr>
          <p:spPr bwMode="auto">
            <a:xfrm>
              <a:off x="1110" y="845"/>
              <a:ext cx="3915" cy="0"/>
            </a:xfrm>
            <a:prstGeom prst="line">
              <a:avLst/>
            </a:prstGeom>
            <a:noFill/>
            <a:ln w="635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94"/>
            <p:cNvSpPr>
              <a:spLocks noChangeShapeType="1"/>
            </p:cNvSpPr>
            <p:nvPr/>
          </p:nvSpPr>
          <p:spPr bwMode="auto">
            <a:xfrm>
              <a:off x="1110" y="1117"/>
              <a:ext cx="3915" cy="0"/>
            </a:xfrm>
            <a:prstGeom prst="line">
              <a:avLst/>
            </a:prstGeom>
            <a:noFill/>
            <a:ln w="635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95"/>
            <p:cNvSpPr>
              <a:spLocks noChangeShapeType="1"/>
            </p:cNvSpPr>
            <p:nvPr/>
          </p:nvSpPr>
          <p:spPr bwMode="auto">
            <a:xfrm>
              <a:off x="1110" y="845"/>
              <a:ext cx="0" cy="272"/>
            </a:xfrm>
            <a:prstGeom prst="line">
              <a:avLst/>
            </a:prstGeom>
            <a:noFill/>
            <a:ln w="635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Line 96"/>
            <p:cNvSpPr>
              <a:spLocks noChangeShapeType="1"/>
            </p:cNvSpPr>
            <p:nvPr/>
          </p:nvSpPr>
          <p:spPr bwMode="auto">
            <a:xfrm>
              <a:off x="1599" y="84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Line 97"/>
            <p:cNvSpPr>
              <a:spLocks noChangeShapeType="1"/>
            </p:cNvSpPr>
            <p:nvPr/>
          </p:nvSpPr>
          <p:spPr bwMode="auto">
            <a:xfrm>
              <a:off x="2088" y="84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Line 98"/>
            <p:cNvSpPr>
              <a:spLocks noChangeShapeType="1"/>
            </p:cNvSpPr>
            <p:nvPr/>
          </p:nvSpPr>
          <p:spPr bwMode="auto">
            <a:xfrm>
              <a:off x="2578" y="84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Line 99"/>
            <p:cNvSpPr>
              <a:spLocks noChangeShapeType="1"/>
            </p:cNvSpPr>
            <p:nvPr/>
          </p:nvSpPr>
          <p:spPr bwMode="auto">
            <a:xfrm>
              <a:off x="3068" y="84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Line 100"/>
            <p:cNvSpPr>
              <a:spLocks noChangeShapeType="1"/>
            </p:cNvSpPr>
            <p:nvPr/>
          </p:nvSpPr>
          <p:spPr bwMode="auto">
            <a:xfrm>
              <a:off x="3556" y="84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Line 101"/>
            <p:cNvSpPr>
              <a:spLocks noChangeShapeType="1"/>
            </p:cNvSpPr>
            <p:nvPr/>
          </p:nvSpPr>
          <p:spPr bwMode="auto">
            <a:xfrm>
              <a:off x="4045" y="84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Line 102"/>
            <p:cNvSpPr>
              <a:spLocks noChangeShapeType="1"/>
            </p:cNvSpPr>
            <p:nvPr/>
          </p:nvSpPr>
          <p:spPr bwMode="auto">
            <a:xfrm>
              <a:off x="4535" y="84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Line 103"/>
            <p:cNvSpPr>
              <a:spLocks noChangeShapeType="1"/>
            </p:cNvSpPr>
            <p:nvPr/>
          </p:nvSpPr>
          <p:spPr bwMode="auto">
            <a:xfrm>
              <a:off x="5025" y="845"/>
              <a:ext cx="0" cy="272"/>
            </a:xfrm>
            <a:prstGeom prst="line">
              <a:avLst/>
            </a:prstGeom>
            <a:noFill/>
            <a:ln w="6350" cap="sq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Line 104"/>
            <p:cNvSpPr>
              <a:spLocks noChangeShapeType="1"/>
            </p:cNvSpPr>
            <p:nvPr/>
          </p:nvSpPr>
          <p:spPr bwMode="auto">
            <a:xfrm>
              <a:off x="5025" y="845"/>
              <a:ext cx="5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5"/>
            <p:cNvSpPr>
              <a:spLocks noChangeArrowheads="1"/>
            </p:cNvSpPr>
            <p:nvPr/>
          </p:nvSpPr>
          <p:spPr bwMode="auto">
            <a:xfrm>
              <a:off x="591" y="572"/>
              <a:ext cx="56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起始位</a:t>
              </a:r>
            </a:p>
          </p:txBody>
        </p:sp>
        <p:sp>
          <p:nvSpPr>
            <p:cNvPr id="33" name="Rectangle 106"/>
            <p:cNvSpPr>
              <a:spLocks noChangeArrowheads="1"/>
            </p:cNvSpPr>
            <p:nvPr/>
          </p:nvSpPr>
          <p:spPr bwMode="auto">
            <a:xfrm>
              <a:off x="2601" y="595"/>
              <a:ext cx="1005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kumimoji="0" lang="zh-CN" altLang="en-US" sz="24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位数据</a:t>
              </a:r>
            </a:p>
          </p:txBody>
        </p:sp>
        <p:sp>
          <p:nvSpPr>
            <p:cNvPr id="34" name="Rectangle 107"/>
            <p:cNvSpPr>
              <a:spLocks noChangeArrowheads="1"/>
            </p:cNvSpPr>
            <p:nvPr/>
          </p:nvSpPr>
          <p:spPr bwMode="auto">
            <a:xfrm>
              <a:off x="5011" y="594"/>
              <a:ext cx="545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停止位</a:t>
              </a:r>
            </a:p>
          </p:txBody>
        </p:sp>
        <p:sp>
          <p:nvSpPr>
            <p:cNvPr id="35" name="Line 108"/>
            <p:cNvSpPr>
              <a:spLocks noChangeShapeType="1"/>
            </p:cNvSpPr>
            <p:nvPr/>
          </p:nvSpPr>
          <p:spPr bwMode="auto">
            <a:xfrm>
              <a:off x="335" y="1594"/>
              <a:ext cx="523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Line 109"/>
            <p:cNvSpPr>
              <a:spLocks noChangeShapeType="1"/>
            </p:cNvSpPr>
            <p:nvPr/>
          </p:nvSpPr>
          <p:spPr bwMode="auto">
            <a:xfrm flipV="1">
              <a:off x="712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Line 110"/>
            <p:cNvSpPr>
              <a:spLocks noChangeShapeType="1"/>
            </p:cNvSpPr>
            <p:nvPr/>
          </p:nvSpPr>
          <p:spPr bwMode="auto">
            <a:xfrm flipV="1">
              <a:off x="753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Line 111"/>
            <p:cNvSpPr>
              <a:spLocks noChangeShapeType="1"/>
            </p:cNvSpPr>
            <p:nvPr/>
          </p:nvSpPr>
          <p:spPr bwMode="auto">
            <a:xfrm flipV="1">
              <a:off x="796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Line 112"/>
            <p:cNvSpPr>
              <a:spLocks noChangeShapeType="1"/>
            </p:cNvSpPr>
            <p:nvPr/>
          </p:nvSpPr>
          <p:spPr bwMode="auto">
            <a:xfrm flipV="1">
              <a:off x="837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Line 113"/>
            <p:cNvSpPr>
              <a:spLocks noChangeShapeType="1"/>
            </p:cNvSpPr>
            <p:nvPr/>
          </p:nvSpPr>
          <p:spPr bwMode="auto">
            <a:xfrm flipV="1">
              <a:off x="879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Line 114"/>
            <p:cNvSpPr>
              <a:spLocks noChangeShapeType="1"/>
            </p:cNvSpPr>
            <p:nvPr/>
          </p:nvSpPr>
          <p:spPr bwMode="auto">
            <a:xfrm flipV="1">
              <a:off x="418" y="1185"/>
              <a:ext cx="0" cy="4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Line 115"/>
            <p:cNvSpPr>
              <a:spLocks noChangeShapeType="1"/>
            </p:cNvSpPr>
            <p:nvPr/>
          </p:nvSpPr>
          <p:spPr bwMode="auto">
            <a:xfrm flipV="1">
              <a:off x="461" y="1185"/>
              <a:ext cx="0" cy="4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Line 116"/>
            <p:cNvSpPr>
              <a:spLocks noChangeShapeType="1"/>
            </p:cNvSpPr>
            <p:nvPr/>
          </p:nvSpPr>
          <p:spPr bwMode="auto">
            <a:xfrm flipV="1">
              <a:off x="502" y="1185"/>
              <a:ext cx="0" cy="4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Line 117"/>
            <p:cNvSpPr>
              <a:spLocks noChangeShapeType="1"/>
            </p:cNvSpPr>
            <p:nvPr/>
          </p:nvSpPr>
          <p:spPr bwMode="auto">
            <a:xfrm flipV="1">
              <a:off x="545" y="1185"/>
              <a:ext cx="0" cy="4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Line 118"/>
            <p:cNvSpPr>
              <a:spLocks noChangeShapeType="1"/>
            </p:cNvSpPr>
            <p:nvPr/>
          </p:nvSpPr>
          <p:spPr bwMode="auto">
            <a:xfrm flipV="1">
              <a:off x="586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Line 119"/>
            <p:cNvSpPr>
              <a:spLocks noChangeShapeType="1"/>
            </p:cNvSpPr>
            <p:nvPr/>
          </p:nvSpPr>
          <p:spPr bwMode="auto">
            <a:xfrm flipV="1">
              <a:off x="628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Line 120"/>
            <p:cNvSpPr>
              <a:spLocks noChangeShapeType="1"/>
            </p:cNvSpPr>
            <p:nvPr/>
          </p:nvSpPr>
          <p:spPr bwMode="auto">
            <a:xfrm flipV="1">
              <a:off x="670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Line 121"/>
            <p:cNvSpPr>
              <a:spLocks noChangeShapeType="1"/>
            </p:cNvSpPr>
            <p:nvPr/>
          </p:nvSpPr>
          <p:spPr bwMode="auto">
            <a:xfrm flipV="1">
              <a:off x="1298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Line 122"/>
            <p:cNvSpPr>
              <a:spLocks noChangeShapeType="1"/>
            </p:cNvSpPr>
            <p:nvPr/>
          </p:nvSpPr>
          <p:spPr bwMode="auto">
            <a:xfrm flipV="1">
              <a:off x="1340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Line 123"/>
            <p:cNvSpPr>
              <a:spLocks noChangeShapeType="1"/>
            </p:cNvSpPr>
            <p:nvPr/>
          </p:nvSpPr>
          <p:spPr bwMode="auto">
            <a:xfrm flipV="1">
              <a:off x="1381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Line 124"/>
            <p:cNvSpPr>
              <a:spLocks noChangeShapeType="1"/>
            </p:cNvSpPr>
            <p:nvPr/>
          </p:nvSpPr>
          <p:spPr bwMode="auto">
            <a:xfrm flipV="1">
              <a:off x="1801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Line 125"/>
            <p:cNvSpPr>
              <a:spLocks noChangeShapeType="1"/>
            </p:cNvSpPr>
            <p:nvPr/>
          </p:nvSpPr>
          <p:spPr bwMode="auto">
            <a:xfrm flipV="1">
              <a:off x="1843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Line 126"/>
            <p:cNvSpPr>
              <a:spLocks noChangeShapeType="1"/>
            </p:cNvSpPr>
            <p:nvPr/>
          </p:nvSpPr>
          <p:spPr bwMode="auto">
            <a:xfrm flipV="1">
              <a:off x="1884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Line 127"/>
            <p:cNvSpPr>
              <a:spLocks noChangeShapeType="1"/>
            </p:cNvSpPr>
            <p:nvPr/>
          </p:nvSpPr>
          <p:spPr bwMode="auto">
            <a:xfrm flipV="1">
              <a:off x="2325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Line 128"/>
            <p:cNvSpPr>
              <a:spLocks noChangeShapeType="1"/>
            </p:cNvSpPr>
            <p:nvPr/>
          </p:nvSpPr>
          <p:spPr bwMode="auto">
            <a:xfrm flipV="1">
              <a:off x="2366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Line 129"/>
            <p:cNvSpPr>
              <a:spLocks noChangeShapeType="1"/>
            </p:cNvSpPr>
            <p:nvPr/>
          </p:nvSpPr>
          <p:spPr bwMode="auto">
            <a:xfrm flipV="1">
              <a:off x="2408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Line 130"/>
            <p:cNvSpPr>
              <a:spLocks noChangeShapeType="1"/>
            </p:cNvSpPr>
            <p:nvPr/>
          </p:nvSpPr>
          <p:spPr bwMode="auto">
            <a:xfrm flipV="1">
              <a:off x="2785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Line 131"/>
            <p:cNvSpPr>
              <a:spLocks noChangeShapeType="1"/>
            </p:cNvSpPr>
            <p:nvPr/>
          </p:nvSpPr>
          <p:spPr bwMode="auto">
            <a:xfrm flipV="1">
              <a:off x="2827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Line 132"/>
            <p:cNvSpPr>
              <a:spLocks noChangeShapeType="1"/>
            </p:cNvSpPr>
            <p:nvPr/>
          </p:nvSpPr>
          <p:spPr bwMode="auto">
            <a:xfrm flipV="1">
              <a:off x="2868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Line 133"/>
            <p:cNvSpPr>
              <a:spLocks noChangeShapeType="1"/>
            </p:cNvSpPr>
            <p:nvPr/>
          </p:nvSpPr>
          <p:spPr bwMode="auto">
            <a:xfrm flipV="1">
              <a:off x="3266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Line 134"/>
            <p:cNvSpPr>
              <a:spLocks noChangeShapeType="1"/>
            </p:cNvSpPr>
            <p:nvPr/>
          </p:nvSpPr>
          <p:spPr bwMode="auto">
            <a:xfrm flipV="1">
              <a:off x="3308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Line 135"/>
            <p:cNvSpPr>
              <a:spLocks noChangeShapeType="1"/>
            </p:cNvSpPr>
            <p:nvPr/>
          </p:nvSpPr>
          <p:spPr bwMode="auto">
            <a:xfrm flipV="1">
              <a:off x="3349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Line 136"/>
            <p:cNvSpPr>
              <a:spLocks noChangeShapeType="1"/>
            </p:cNvSpPr>
            <p:nvPr/>
          </p:nvSpPr>
          <p:spPr bwMode="auto">
            <a:xfrm flipV="1">
              <a:off x="3769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Line 137"/>
            <p:cNvSpPr>
              <a:spLocks noChangeShapeType="1"/>
            </p:cNvSpPr>
            <p:nvPr/>
          </p:nvSpPr>
          <p:spPr bwMode="auto">
            <a:xfrm flipV="1">
              <a:off x="3811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Line 138"/>
            <p:cNvSpPr>
              <a:spLocks noChangeShapeType="1"/>
            </p:cNvSpPr>
            <p:nvPr/>
          </p:nvSpPr>
          <p:spPr bwMode="auto">
            <a:xfrm flipV="1">
              <a:off x="3852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Line 139"/>
            <p:cNvSpPr>
              <a:spLocks noChangeShapeType="1"/>
            </p:cNvSpPr>
            <p:nvPr/>
          </p:nvSpPr>
          <p:spPr bwMode="auto">
            <a:xfrm flipV="1">
              <a:off x="4250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Line 140"/>
            <p:cNvSpPr>
              <a:spLocks noChangeShapeType="1"/>
            </p:cNvSpPr>
            <p:nvPr/>
          </p:nvSpPr>
          <p:spPr bwMode="auto">
            <a:xfrm flipV="1">
              <a:off x="4292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Line 141"/>
            <p:cNvSpPr>
              <a:spLocks noChangeShapeType="1"/>
            </p:cNvSpPr>
            <p:nvPr/>
          </p:nvSpPr>
          <p:spPr bwMode="auto">
            <a:xfrm flipV="1">
              <a:off x="4333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Line 142"/>
            <p:cNvSpPr>
              <a:spLocks noChangeShapeType="1"/>
            </p:cNvSpPr>
            <p:nvPr/>
          </p:nvSpPr>
          <p:spPr bwMode="auto">
            <a:xfrm flipV="1">
              <a:off x="4732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Line 143"/>
            <p:cNvSpPr>
              <a:spLocks noChangeShapeType="1"/>
            </p:cNvSpPr>
            <p:nvPr/>
          </p:nvSpPr>
          <p:spPr bwMode="auto">
            <a:xfrm flipV="1">
              <a:off x="4773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Line 144"/>
            <p:cNvSpPr>
              <a:spLocks noChangeShapeType="1"/>
            </p:cNvSpPr>
            <p:nvPr/>
          </p:nvSpPr>
          <p:spPr bwMode="auto">
            <a:xfrm flipV="1">
              <a:off x="4815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Line 145"/>
            <p:cNvSpPr>
              <a:spLocks noChangeShapeType="1"/>
            </p:cNvSpPr>
            <p:nvPr/>
          </p:nvSpPr>
          <p:spPr bwMode="auto">
            <a:xfrm flipV="1">
              <a:off x="5255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Line 146"/>
            <p:cNvSpPr>
              <a:spLocks noChangeShapeType="1"/>
            </p:cNvSpPr>
            <p:nvPr/>
          </p:nvSpPr>
          <p:spPr bwMode="auto">
            <a:xfrm flipV="1">
              <a:off x="5297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Line 147"/>
            <p:cNvSpPr>
              <a:spLocks noChangeShapeType="1"/>
            </p:cNvSpPr>
            <p:nvPr/>
          </p:nvSpPr>
          <p:spPr bwMode="auto">
            <a:xfrm flipV="1">
              <a:off x="5338" y="1185"/>
              <a:ext cx="0" cy="40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 Box 148"/>
            <p:cNvSpPr txBox="1">
              <a:spLocks noChangeArrowheads="1"/>
            </p:cNvSpPr>
            <p:nvPr/>
          </p:nvSpPr>
          <p:spPr bwMode="auto">
            <a:xfrm>
              <a:off x="1082" y="1655"/>
              <a:ext cx="48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7.8.9</a:t>
              </a:r>
            </a:p>
          </p:txBody>
        </p:sp>
        <p:cxnSp>
          <p:nvCxnSpPr>
            <p:cNvPr id="76" name="AutoShape 149"/>
            <p:cNvCxnSpPr>
              <a:cxnSpLocks noChangeShapeType="1"/>
            </p:cNvCxnSpPr>
            <p:nvPr/>
          </p:nvCxnSpPr>
          <p:spPr bwMode="auto">
            <a:xfrm flipV="1">
              <a:off x="435" y="1779"/>
              <a:ext cx="5080" cy="232"/>
            </a:xfrm>
            <a:prstGeom prst="bentConnector3">
              <a:avLst>
                <a:gd name="adj1" fmla="val 95944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" name="AutoShape 150"/>
            <p:cNvSpPr>
              <a:spLocks noChangeArrowheads="1"/>
            </p:cNvSpPr>
            <p:nvPr/>
          </p:nvSpPr>
          <p:spPr bwMode="auto">
            <a:xfrm>
              <a:off x="595" y="1636"/>
              <a:ext cx="340" cy="311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99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5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 Box 151"/>
            <p:cNvSpPr txBox="1">
              <a:spLocks noChangeArrowheads="1"/>
            </p:cNvSpPr>
            <p:nvPr/>
          </p:nvSpPr>
          <p:spPr bwMode="auto">
            <a:xfrm>
              <a:off x="243" y="1747"/>
              <a:ext cx="3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RI</a:t>
              </a:r>
            </a:p>
          </p:txBody>
        </p:sp>
        <p:sp>
          <p:nvSpPr>
            <p:cNvPr id="79" name="Freeform 152"/>
            <p:cNvSpPr>
              <a:spLocks/>
            </p:cNvSpPr>
            <p:nvPr/>
          </p:nvSpPr>
          <p:spPr bwMode="auto">
            <a:xfrm>
              <a:off x="5180" y="1579"/>
              <a:ext cx="127" cy="328"/>
            </a:xfrm>
            <a:custGeom>
              <a:avLst/>
              <a:gdLst>
                <a:gd name="T0" fmla="*/ 834 w 111"/>
                <a:gd name="T1" fmla="*/ 0 h 328"/>
                <a:gd name="T2" fmla="*/ 170 w 111"/>
                <a:gd name="T3" fmla="*/ 88 h 328"/>
                <a:gd name="T4" fmla="*/ 110 w 111"/>
                <a:gd name="T5" fmla="*/ 224 h 328"/>
                <a:gd name="T6" fmla="*/ 834 w 111"/>
                <a:gd name="T7" fmla="*/ 328 h 3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328"/>
                <a:gd name="T14" fmla="*/ 111 w 111"/>
                <a:gd name="T15" fmla="*/ 328 h 3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328">
                  <a:moveTo>
                    <a:pt x="111" y="0"/>
                  </a:moveTo>
                  <a:cubicBezTo>
                    <a:pt x="75" y="25"/>
                    <a:pt x="39" y="51"/>
                    <a:pt x="23" y="88"/>
                  </a:cubicBezTo>
                  <a:cubicBezTo>
                    <a:pt x="7" y="125"/>
                    <a:pt x="0" y="184"/>
                    <a:pt x="15" y="224"/>
                  </a:cubicBezTo>
                  <a:cubicBezTo>
                    <a:pt x="30" y="264"/>
                    <a:pt x="70" y="296"/>
                    <a:pt x="111" y="328"/>
                  </a:cubicBezTo>
                </a:path>
              </a:pathLst>
            </a:cu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6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Text Box 153"/>
            <p:cNvSpPr txBox="1">
              <a:spLocks noChangeArrowheads="1"/>
            </p:cNvSpPr>
            <p:nvPr/>
          </p:nvSpPr>
          <p:spPr bwMode="auto">
            <a:xfrm>
              <a:off x="155" y="859"/>
              <a:ext cx="5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RXD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0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211720" y="74755"/>
            <a:ext cx="23197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5900" y="631312"/>
            <a:ext cx="8928100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en-US" altLang="zh-CN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传输格式 ：       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	                 </a:t>
            </a: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个起始位 </a:t>
            </a: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+ 9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个数据位 </a:t>
            </a: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+ 1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个停止位。  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FontTx/>
              <a:buNone/>
            </a:pP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的区别仅在波特率上</a:t>
            </a:r>
            <a:r>
              <a:rPr lang="en-US" altLang="zh-CN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：由</a:t>
            </a: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PCON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SMOD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位确定</a:t>
            </a:r>
            <a:endParaRPr lang="en-US" altLang="zh-CN" sz="26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6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波特率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kern="0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SMOD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×(</a:t>
            </a:r>
            <a:r>
              <a:rPr lang="en-US" altLang="zh-CN" sz="2400" kern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fosc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/64)</a:t>
            </a:r>
            <a:endParaRPr lang="zh-CN" altLang="en-US" sz="2600" kern="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：同方式</a:t>
            </a: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r>
              <a:rPr lang="en-US" altLang="zh-CN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的溢出波特率确定</a:t>
            </a:r>
            <a:endParaRPr lang="en-US" altLang="zh-CN" sz="26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波特率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kern="0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SMOD</a:t>
            </a:r>
            <a:r>
              <a:rPr lang="en-US" altLang="zh-CN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×(T1</a:t>
            </a:r>
            <a:r>
              <a:rPr lang="zh-CN" altLang="en-US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溢出率</a:t>
            </a:r>
            <a:r>
              <a:rPr lang="en-US" altLang="zh-CN" sz="24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/32)</a:t>
            </a:r>
            <a:endParaRPr lang="zh-CN" altLang="en-US" sz="2400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AutoShape 3"/>
          <p:cNvCxnSpPr>
            <a:cxnSpLocks noChangeShapeType="1"/>
          </p:cNvCxnSpPr>
          <p:nvPr/>
        </p:nvCxnSpPr>
        <p:spPr bwMode="auto">
          <a:xfrm>
            <a:off x="557213" y="4852988"/>
            <a:ext cx="1296987" cy="415925"/>
          </a:xfrm>
          <a:prstGeom prst="bentConnector3">
            <a:avLst>
              <a:gd name="adj1" fmla="val 499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161897"/>
              </p:ext>
            </p:extLst>
          </p:nvPr>
        </p:nvGraphicFramePr>
        <p:xfrm>
          <a:off x="1738313" y="4854575"/>
          <a:ext cx="6238875" cy="415925"/>
        </p:xfrm>
        <a:graphic>
          <a:graphicData uri="http://schemas.openxmlformats.org/drawingml/2006/table">
            <a:tbl>
              <a:tblPr/>
              <a:tblGrid>
                <a:gridCol w="692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37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9373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41592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Line 26"/>
          <p:cNvSpPr>
            <a:spLocks noChangeShapeType="1"/>
          </p:cNvSpPr>
          <p:nvPr/>
        </p:nvSpPr>
        <p:spPr bwMode="auto">
          <a:xfrm>
            <a:off x="7981950" y="4852988"/>
            <a:ext cx="9286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684213" y="4381500"/>
            <a:ext cx="1644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起始位</a:t>
            </a:r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3698875" y="4405313"/>
            <a:ext cx="159543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8+1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</a:t>
            </a:r>
          </a:p>
        </p:txBody>
      </p:sp>
      <p:sp>
        <p:nvSpPr>
          <p:cNvPr id="10" name="Rectangle 29"/>
          <p:cNvSpPr>
            <a:spLocks noChangeArrowheads="1"/>
          </p:cNvSpPr>
          <p:nvPr/>
        </p:nvSpPr>
        <p:spPr bwMode="auto">
          <a:xfrm>
            <a:off x="7740650" y="4383088"/>
            <a:ext cx="129540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停止位</a:t>
            </a:r>
          </a:p>
        </p:txBody>
      </p:sp>
      <p:sp>
        <p:nvSpPr>
          <p:cNvPr id="11" name="AutoShape 30"/>
          <p:cNvSpPr>
            <a:spLocks noChangeArrowheads="1"/>
          </p:cNvSpPr>
          <p:nvPr/>
        </p:nvSpPr>
        <p:spPr bwMode="auto">
          <a:xfrm>
            <a:off x="7091363" y="5570538"/>
            <a:ext cx="1085850" cy="414337"/>
          </a:xfrm>
          <a:prstGeom prst="wedgeRectCallout">
            <a:avLst>
              <a:gd name="adj1" fmla="val -12574"/>
              <a:gd name="adj2" fmla="val -3429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1270000" y="4886325"/>
            <a:ext cx="469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13" name="Text Box 32"/>
          <p:cNvSpPr txBox="1">
            <a:spLocks noChangeArrowheads="1"/>
          </p:cNvSpPr>
          <p:nvPr/>
        </p:nvSpPr>
        <p:spPr bwMode="auto">
          <a:xfrm>
            <a:off x="8280400" y="4873625"/>
            <a:ext cx="419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4" name="Line 33"/>
          <p:cNvSpPr>
            <a:spLocks noChangeShapeType="1"/>
          </p:cNvSpPr>
          <p:nvPr/>
        </p:nvSpPr>
        <p:spPr bwMode="auto">
          <a:xfrm flipV="1">
            <a:off x="7632700" y="5280025"/>
            <a:ext cx="0" cy="327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5"/>
          <p:cNvSpPr>
            <a:spLocks noChangeArrowheads="1"/>
          </p:cNvSpPr>
          <p:nvPr/>
        </p:nvSpPr>
        <p:spPr bwMode="auto">
          <a:xfrm>
            <a:off x="207963" y="5984875"/>
            <a:ext cx="8720137" cy="466725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位数据由用户安排，可以是奇偶校验位，可以是其他控制位</a:t>
            </a:r>
          </a:p>
        </p:txBody>
      </p:sp>
    </p:spTree>
    <p:extLst>
      <p:ext uri="{BB962C8B-B14F-4D97-AF65-F5344CB8AC3E}">
        <p14:creationId xmlns:p14="http://schemas.microsoft.com/office/powerpoint/2010/main" val="36706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268578" y="965300"/>
            <a:ext cx="8747125" cy="17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61938" marR="0" lvl="0" indent="-261938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的发送过程类似于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，唯一的区别在于数据帧中数据是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位。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这样，在发送一帧数据时，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除了要把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位数据送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外，还要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事先将第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位数据送到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SCON.TB8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中，即由软件设置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TB8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位。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3"/>
          <p:cNvSpPr>
            <a:spLocks noChangeArrowheads="1"/>
          </p:cNvSpPr>
          <p:nvPr/>
        </p:nvSpPr>
        <p:spPr bwMode="auto">
          <a:xfrm>
            <a:off x="4738133" y="4042137"/>
            <a:ext cx="614362" cy="363538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601108" y="2962637"/>
            <a:ext cx="28797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kumimoji="0" lang="zh-CN" alt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6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98H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0" lang="zh-CN" altLang="en-US" sz="26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>
            <a:off x="0" y="346634"/>
            <a:ext cx="2657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）发送</a:t>
            </a:r>
          </a:p>
        </p:txBody>
      </p:sp>
      <p:graphicFrame>
        <p:nvGraphicFramePr>
          <p:cNvPr id="6" name="Group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479690"/>
              </p:ext>
            </p:extLst>
          </p:nvPr>
        </p:nvGraphicFramePr>
        <p:xfrm>
          <a:off x="636033" y="3394437"/>
          <a:ext cx="7967662" cy="609600"/>
        </p:xfrm>
        <a:graphic>
          <a:graphicData uri="http://schemas.openxmlformats.org/drawingml/2006/table">
            <a:tbl>
              <a:tblPr/>
              <a:tblGrid>
                <a:gridCol w="996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53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953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9853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9377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SM0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SM1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SM2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REN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TB8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RB8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-96253" y="384009"/>
            <a:ext cx="2657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50595" y="1209843"/>
            <a:ext cx="856932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15000"/>
              </a:lnSpc>
              <a:spcBef>
                <a:spcPct val="7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RI=0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是保证下一个数据的正常接收的重要条件。每次当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收完数据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自动置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。当取走数据时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必须通过软件复位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否则下一次接受不能正常进行，外部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发来的数据将丢失！</a:t>
            </a:r>
          </a:p>
          <a:p>
            <a:pPr marL="342900" marR="0" lvl="0" indent="-342900" algn="l" defTabSz="914400" rtl="0" eaLnBrk="1" fontAlgn="base" latinLnBrk="0" hangingPunct="1">
              <a:lnSpc>
                <a:spcPct val="115000"/>
              </a:lnSpc>
              <a:spcBef>
                <a:spcPct val="7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的接收过程类似于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，不同的是：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RB8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是接收到的停止位“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；而</a:t>
            </a:r>
            <a:r>
              <a:rPr lang="zh-CN" altLang="en-US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RB8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是接收到的第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位（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D8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05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399449" y="622050"/>
            <a:ext cx="8229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kern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串行口模式</a:t>
            </a:r>
            <a:r>
              <a:rPr lang="en-US" altLang="zh-CN" sz="2800" kern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kern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kern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kern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时数据帧格式</a:t>
            </a:r>
            <a:endParaRPr lang="zh-CN" altLang="en-US" sz="2800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99449" y="1371350"/>
            <a:ext cx="8110538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发送时：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TB8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作为第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位数据发送；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接收时：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将接收来的第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位送到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kumimoji="0" lang="en-US" altLang="zh-CN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RB8</a:t>
            </a:r>
            <a:r>
              <a:rPr kumimoji="0" lang="zh-CN" altLang="en-US" sz="26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kumimoji="0" lang="zh-CN" altLang="en-US" sz="2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Line 51"/>
          <p:cNvSpPr>
            <a:spLocks noChangeShapeType="1"/>
          </p:cNvSpPr>
          <p:nvPr/>
        </p:nvSpPr>
        <p:spPr bwMode="auto">
          <a:xfrm flipH="1">
            <a:off x="6243037" y="4262187"/>
            <a:ext cx="1295400" cy="792163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Line 52"/>
          <p:cNvSpPr>
            <a:spLocks noChangeShapeType="1"/>
          </p:cNvSpPr>
          <p:nvPr/>
        </p:nvSpPr>
        <p:spPr bwMode="auto">
          <a:xfrm flipV="1">
            <a:off x="5377849" y="4262187"/>
            <a:ext cx="1954213" cy="75565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AutoShape 57"/>
          <p:cNvCxnSpPr>
            <a:cxnSpLocks noChangeShapeType="1"/>
          </p:cNvCxnSpPr>
          <p:nvPr/>
        </p:nvCxnSpPr>
        <p:spPr bwMode="auto">
          <a:xfrm>
            <a:off x="410562" y="3817687"/>
            <a:ext cx="1296987" cy="415925"/>
          </a:xfrm>
          <a:prstGeom prst="bentConnector3">
            <a:avLst>
              <a:gd name="adj1" fmla="val 4994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93926"/>
              </p:ext>
            </p:extLst>
          </p:nvPr>
        </p:nvGraphicFramePr>
        <p:xfrm>
          <a:off x="1591662" y="3819275"/>
          <a:ext cx="6238875" cy="415925"/>
        </p:xfrm>
        <a:graphic>
          <a:graphicData uri="http://schemas.openxmlformats.org/drawingml/2006/table">
            <a:tbl>
              <a:tblPr/>
              <a:tblGrid>
                <a:gridCol w="692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37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9373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9373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41592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Line 80"/>
          <p:cNvSpPr>
            <a:spLocks noChangeShapeType="1"/>
          </p:cNvSpPr>
          <p:nvPr/>
        </p:nvSpPr>
        <p:spPr bwMode="auto">
          <a:xfrm>
            <a:off x="7835299" y="3817687"/>
            <a:ext cx="9286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1"/>
          <p:cNvSpPr>
            <a:spLocks noChangeArrowheads="1"/>
          </p:cNvSpPr>
          <p:nvPr/>
        </p:nvSpPr>
        <p:spPr bwMode="auto">
          <a:xfrm>
            <a:off x="537562" y="3346200"/>
            <a:ext cx="1644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起始位</a:t>
            </a:r>
          </a:p>
        </p:txBody>
      </p:sp>
      <p:sp>
        <p:nvSpPr>
          <p:cNvPr id="10" name="Rectangle 82"/>
          <p:cNvSpPr>
            <a:spLocks noChangeArrowheads="1"/>
          </p:cNvSpPr>
          <p:nvPr/>
        </p:nvSpPr>
        <p:spPr bwMode="auto">
          <a:xfrm>
            <a:off x="3552224" y="3370012"/>
            <a:ext cx="159543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8+1</a:t>
            </a: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</a:t>
            </a:r>
          </a:p>
        </p:txBody>
      </p:sp>
      <p:sp>
        <p:nvSpPr>
          <p:cNvPr id="11" name="Rectangle 83"/>
          <p:cNvSpPr>
            <a:spLocks noChangeArrowheads="1"/>
          </p:cNvSpPr>
          <p:nvPr/>
        </p:nvSpPr>
        <p:spPr bwMode="auto">
          <a:xfrm>
            <a:off x="7593999" y="3347787"/>
            <a:ext cx="12954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停止位</a:t>
            </a:r>
          </a:p>
        </p:txBody>
      </p:sp>
      <p:sp>
        <p:nvSpPr>
          <p:cNvPr id="12" name="Text Box 84"/>
          <p:cNvSpPr txBox="1">
            <a:spLocks noChangeArrowheads="1"/>
          </p:cNvSpPr>
          <p:nvPr/>
        </p:nvSpPr>
        <p:spPr bwMode="auto">
          <a:xfrm>
            <a:off x="1123349" y="3851025"/>
            <a:ext cx="469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13" name="Text Box 85"/>
          <p:cNvSpPr txBox="1">
            <a:spLocks noChangeArrowheads="1"/>
          </p:cNvSpPr>
          <p:nvPr/>
        </p:nvSpPr>
        <p:spPr bwMode="auto">
          <a:xfrm>
            <a:off x="8133749" y="3838325"/>
            <a:ext cx="419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graphicFrame>
        <p:nvGraphicFramePr>
          <p:cNvPr id="14" name="Group 10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141510"/>
              </p:ext>
            </p:extLst>
          </p:nvPr>
        </p:nvGraphicFramePr>
        <p:xfrm>
          <a:off x="589949" y="5074987"/>
          <a:ext cx="8064500" cy="609600"/>
        </p:xfrm>
        <a:graphic>
          <a:graphicData uri="http://schemas.openxmlformats.org/drawingml/2006/table">
            <a:tbl>
              <a:tblPr/>
              <a:tblGrid>
                <a:gridCol w="10080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12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48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1123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048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SM0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SM1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SM2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REN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TB8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RB8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RI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6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1238573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2364504" y="458833"/>
            <a:ext cx="4185761" cy="664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单片机串行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通信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五边形 7"/>
          <p:cNvSpPr/>
          <p:nvPr/>
        </p:nvSpPr>
        <p:spPr bwMode="auto">
          <a:xfrm>
            <a:off x="1879053" y="150271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2" action="ppaction://hlinksldjump"/>
              </a:rPr>
              <a:t>7.1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2909407" y="1488427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0" name="五边形 9"/>
          <p:cNvSpPr/>
          <p:nvPr/>
        </p:nvSpPr>
        <p:spPr bwMode="auto">
          <a:xfrm>
            <a:off x="1864688" y="229684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3" action="ppaction://hlinksldjump"/>
              </a:rPr>
              <a:t>7.2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908688" y="2319888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串行口的控制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五边形 11"/>
          <p:cNvSpPr/>
          <p:nvPr/>
        </p:nvSpPr>
        <p:spPr bwMode="auto">
          <a:xfrm>
            <a:off x="1864688" y="317575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4" action="ppaction://hlinksldjump"/>
              </a:rPr>
              <a:t>7</a:t>
            </a:r>
            <a:r>
              <a:rPr lang="en-US" altLang="zh-CN" sz="3200" b="1" kern="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4" action="ppaction://hlinksldjump"/>
              </a:rPr>
              <a:t>.3</a:t>
            </a:r>
            <a:endParaRPr lang="zh-CN" altLang="en-US" sz="3200" b="1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2908688" y="316146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串行口的工作方式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五边形 13"/>
          <p:cNvSpPr/>
          <p:nvPr/>
        </p:nvSpPr>
        <p:spPr bwMode="auto">
          <a:xfrm>
            <a:off x="1864688" y="4029435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7</a:t>
            </a:r>
            <a:r>
              <a:rPr lang="en-US" altLang="zh-CN" sz="2800" b="1" kern="0" dirty="0" smtClean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5" action="ppaction://hlinksldjump"/>
              </a:rPr>
              <a:t>.4</a:t>
            </a:r>
            <a:endParaRPr lang="zh-CN" altLang="en-US" sz="2800" b="1" kern="0" dirty="0"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2923053" y="4003050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串行口波特率的设定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/>
        </p:nvSpPr>
        <p:spPr bwMode="auto">
          <a:xfrm>
            <a:off x="1850322" y="488311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6" action="ppaction://hlinksldjump"/>
              </a:rPr>
              <a:t>7.5</a:t>
            </a:r>
            <a:endParaRPr lang="zh-CN" altLang="en-US" sz="2800" b="1" kern="0" dirty="0"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7" name="AutoShape 15"/>
          <p:cNvSpPr>
            <a:spLocks noChangeArrowheads="1"/>
          </p:cNvSpPr>
          <p:nvPr/>
        </p:nvSpPr>
        <p:spPr bwMode="auto">
          <a:xfrm>
            <a:off x="2908687" y="4856731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串行通信的编程方法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五边形 17"/>
          <p:cNvSpPr/>
          <p:nvPr/>
        </p:nvSpPr>
        <p:spPr bwMode="auto">
          <a:xfrm>
            <a:off x="1850322" y="575108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  <a:hlinkClick r:id="rId7" action="ppaction://hlinksldjump"/>
              </a:rPr>
              <a:t>7.6</a:t>
            </a:r>
            <a:endParaRPr lang="zh-CN" altLang="en-US" sz="2800" b="1" kern="0" dirty="0"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2908687" y="5724697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串行口应用设计实例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64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1238573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2364504" y="458833"/>
            <a:ext cx="4185761" cy="664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单片机串行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通信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五边形 7"/>
          <p:cNvSpPr/>
          <p:nvPr/>
        </p:nvSpPr>
        <p:spPr bwMode="auto">
          <a:xfrm>
            <a:off x="1879053" y="150271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7.1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2909407" y="1488427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0" name="五边形 9"/>
          <p:cNvSpPr/>
          <p:nvPr/>
        </p:nvSpPr>
        <p:spPr bwMode="auto">
          <a:xfrm>
            <a:off x="1864688" y="229684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7.2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908688" y="2319888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串行口的控制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五边形 11"/>
          <p:cNvSpPr/>
          <p:nvPr/>
        </p:nvSpPr>
        <p:spPr bwMode="auto">
          <a:xfrm>
            <a:off x="1864688" y="317575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.3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2908688" y="316146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串行口的工作方式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五边形 13"/>
          <p:cNvSpPr/>
          <p:nvPr/>
        </p:nvSpPr>
        <p:spPr bwMode="auto">
          <a:xfrm>
            <a:off x="1864688" y="4029435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</a:t>
            </a:r>
            <a:r>
              <a:rPr lang="en-US" altLang="zh-CN" sz="28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.4</a:t>
            </a:r>
            <a:endParaRPr lang="zh-CN" altLang="en-US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2923053" y="4003050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串行口波特率的设定</a:t>
            </a:r>
            <a:endParaRPr lang="en-US" altLang="zh-CN" sz="3200" b="1" kern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/>
        </p:nvSpPr>
        <p:spPr bwMode="auto">
          <a:xfrm>
            <a:off x="1850322" y="488311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7.5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7" name="AutoShape 15"/>
          <p:cNvSpPr>
            <a:spLocks noChangeArrowheads="1"/>
          </p:cNvSpPr>
          <p:nvPr/>
        </p:nvSpPr>
        <p:spPr bwMode="auto">
          <a:xfrm>
            <a:off x="2908687" y="4856731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串行通信的编程方法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五边形 17"/>
          <p:cNvSpPr/>
          <p:nvPr/>
        </p:nvSpPr>
        <p:spPr bwMode="auto">
          <a:xfrm>
            <a:off x="1850322" y="575108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7.6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2908687" y="5724697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串行口应用设计实例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6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011945" y="42519"/>
            <a:ext cx="4493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7.4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串行口波特率的设定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2"/>
              <p:cNvSpPr txBox="1">
                <a:spLocks noChangeArrowheads="1"/>
              </p:cNvSpPr>
              <p:nvPr/>
            </p:nvSpPr>
            <p:spPr bwMode="auto">
              <a:xfrm>
                <a:off x="142828" y="935106"/>
                <a:ext cx="8928744" cy="5084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0" indent="612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None/>
                  <a:defRPr sz="2400" b="1" i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波特率是在串行通信中每秒传送的数据位。使用单片机的串行口时，晶振常用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6MHz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11.059MHz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12MHz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等。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首先对定时器和中断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进行初始化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，即对串口控制寄存器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SCON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、中断允许寄存器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IE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和定时器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计数器控制寄存器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TMOD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进行编程。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kumimoji="0" lang="en-US" altLang="zh-CN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7-1 </a:t>
                </a: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:r>
                  <a:rPr kumimoji="0" lang="en-US" altLang="zh-CN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51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单片机</a:t>
                </a: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kumimoji="0" lang="en-US" altLang="zh-CN" sz="24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kumimoji="0" lang="en-US" altLang="zh-CN" sz="2400" i="0" u="none" strike="noStrike" kern="0" cap="none" spc="0" normalizeH="0" baseline="-2500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osc</a:t>
                </a: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kumimoji="0" lang="en-US" altLang="zh-CN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11.059MHz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，选用</a:t>
                </a:r>
                <a:r>
                  <a:rPr kumimoji="0" lang="en-US" altLang="zh-CN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方式</a:t>
                </a:r>
                <a:r>
                  <a:rPr kumimoji="0" lang="en-US" altLang="zh-CN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定时</a:t>
                </a: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作为波特率发生器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波特率为</a:t>
                </a:r>
                <a:r>
                  <a:rPr kumimoji="0" lang="en-US" altLang="zh-CN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2400b/s</a:t>
                </a: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，求初值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方式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定时，选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SMOD=0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，将已知条件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带公式中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波特率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2</m:t>
                        </m:r>
                        <m:r>
                          <a:rPr kumimoji="0" lang="en-US" altLang="zh-CN" sz="2400" b="0" i="1" u="none" strike="noStrike" kern="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𝑆𝑀𝑂𝐷</m:t>
                        </m:r>
                      </m:num>
                      <m:den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32</m:t>
                        </m:r>
                      </m:den>
                    </m:f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</a:rPr>
                      <m:t>×</m:t>
                    </m:r>
                    <m:f>
                      <m:f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kumimoji="0" lang="en-US" altLang="zh-CN" sz="2400" b="0" i="1" u="none" strike="noStrike" kern="0" cap="none" spc="0" normalizeH="0" baseline="-2500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</a:rPr>
                          <m:t>𝑜𝑠𝑐</m:t>
                        </m:r>
                      </m:num>
                      <m:den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</a:rPr>
                          <m:t>12(256−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2400</a:t>
                </a: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解出得：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x=244=F4H</a:t>
                </a: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只要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</a:t>
                </a:r>
                <a:r>
                  <a:rPr kumimoji="0" lang="en-US" altLang="zh-CN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F4H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装入</a:t>
                </a:r>
                <a:r>
                  <a:rPr kumimoji="0" lang="en-US" altLang="zh-CN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TH1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kumimoji="0" lang="en-US" altLang="zh-CN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TLI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r>
                  <a:rPr kumimoji="0" lang="en-US" altLang="zh-CN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Tl</a:t>
                </a: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</a:t>
                </a: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的波特率为</a:t>
                </a:r>
                <a:r>
                  <a:rPr kumimoji="0" lang="en-US" altLang="zh-CN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2400b/s</a:t>
                </a:r>
                <a:r>
                  <a:rPr kumimoji="0" lang="zh-CN" altLang="en-US" sz="24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时钟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振荡频率选为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11.059MHz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就可使初值为整数。详见下表所示。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Wingdings 2" panose="05020102010507070707" pitchFamily="18" charset="2"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828" y="935106"/>
                <a:ext cx="8928744" cy="5084430"/>
              </a:xfrm>
              <a:prstGeom prst="rect">
                <a:avLst/>
              </a:prstGeom>
              <a:blipFill rotWithShape="0">
                <a:blip r:embed="rId2"/>
                <a:stretch>
                  <a:fillRect l="-1024" t="-959" r="-751" b="-127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63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11560" y="422430"/>
            <a:ext cx="7673975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0000"/>
              </a:spcBef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常用的串口波特率及其设置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2" y="916934"/>
            <a:ext cx="8785225" cy="5195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3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87388" y="593725"/>
            <a:ext cx="7772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为什么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系列单片机常用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11.0592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MHz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的晶振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15900" y="1447800"/>
            <a:ext cx="8748713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15000"/>
              </a:lnSpc>
              <a:buFontTx/>
              <a:buNone/>
            </a:pPr>
            <a:r>
              <a:rPr lang="en-US" altLang="zh-CN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因为它能够准确地划分成时钟频率，与</a:t>
            </a:r>
            <a:r>
              <a:rPr lang="en-US" altLang="zh-CN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（通用异步接收器</a:t>
            </a:r>
            <a:r>
              <a:rPr lang="en-US" altLang="zh-CN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发送器）常见的波特率相关。</a:t>
            </a:r>
          </a:p>
          <a:p>
            <a:pPr marL="0" indent="0" eaLnBrk="1" hangingPunct="1">
              <a:lnSpc>
                <a:spcPct val="115000"/>
              </a:lnSpc>
              <a:buFontTx/>
              <a:buNone/>
            </a:pP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常用波特率通常按规范取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2400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4800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8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特别是较高的波特率（</a:t>
            </a:r>
            <a:r>
              <a:rPr lang="en-US" altLang="zh-CN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19200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11.0592MHz</a:t>
            </a:r>
            <a:r>
              <a:rPr lang="zh-CN" altLang="en-US" sz="28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可以得到准确的数值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，而用</a:t>
            </a:r>
            <a:r>
              <a:rPr lang="en-US" altLang="zh-CN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12MHz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6MHz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就不能得到整数数值。通信是一定要准确发送和接收的，否则积累误差就会产生。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77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1238573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2364504" y="458833"/>
            <a:ext cx="4185761" cy="664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单片机串行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通信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五边形 7"/>
          <p:cNvSpPr/>
          <p:nvPr/>
        </p:nvSpPr>
        <p:spPr bwMode="auto">
          <a:xfrm>
            <a:off x="1879053" y="150271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7.1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2909407" y="1488427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0" name="五边形 9"/>
          <p:cNvSpPr/>
          <p:nvPr/>
        </p:nvSpPr>
        <p:spPr bwMode="auto">
          <a:xfrm>
            <a:off x="1864688" y="229684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7.2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908688" y="2319888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串行口的控制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五边形 11"/>
          <p:cNvSpPr/>
          <p:nvPr/>
        </p:nvSpPr>
        <p:spPr bwMode="auto">
          <a:xfrm>
            <a:off x="1864688" y="317575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.3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2908688" y="316146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串行口的工作方式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五边形 13"/>
          <p:cNvSpPr/>
          <p:nvPr/>
        </p:nvSpPr>
        <p:spPr bwMode="auto">
          <a:xfrm>
            <a:off x="1864688" y="4029435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</a:t>
            </a: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.4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2923053" y="4003050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串行口波特率的设定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/>
        </p:nvSpPr>
        <p:spPr bwMode="auto">
          <a:xfrm>
            <a:off x="1850322" y="488311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7.5</a:t>
            </a:r>
            <a:endParaRPr lang="zh-CN" altLang="en-US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7" name="AutoShape 15"/>
          <p:cNvSpPr>
            <a:spLocks noChangeArrowheads="1"/>
          </p:cNvSpPr>
          <p:nvPr/>
        </p:nvSpPr>
        <p:spPr bwMode="auto">
          <a:xfrm>
            <a:off x="2908687" y="4856731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串行通信的编程方法</a:t>
            </a:r>
            <a:endParaRPr lang="en-US" altLang="zh-CN" sz="3200" b="1" kern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五边形 17"/>
          <p:cNvSpPr/>
          <p:nvPr/>
        </p:nvSpPr>
        <p:spPr bwMode="auto">
          <a:xfrm>
            <a:off x="1850322" y="575108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7.6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2908687" y="5724697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串行口应用设计实例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9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2011945" y="42519"/>
            <a:ext cx="4493538" cy="664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7.5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串行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通信的编程方法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15256" y="962267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．串行通信的编程要点</a:t>
            </a:r>
          </a:p>
          <a:p>
            <a:pPr marL="0" marR="0" lvl="0" indent="61200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波特率设置</a:t>
            </a:r>
          </a:p>
          <a:p>
            <a:pPr marL="0" marR="0" lvl="0" indent="61200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串行接口的波特率有两种方式，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固定波特率和可变波特率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。当使用可变波特率时，应先计算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的计数初值，并对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Tl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进行初始化：如果使用固定波特率（方式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和方式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），此步骤可省略。</a:t>
            </a:r>
          </a:p>
          <a:p>
            <a:pPr marL="0" marR="0" lvl="0" indent="61200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控制字设定</a:t>
            </a:r>
          </a:p>
          <a:p>
            <a:pPr marL="0" marR="0" lvl="0" indent="61200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控制字设定是对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寄存器的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REN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位进行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设定。如果是接收程序或双工通信方式，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需要置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REN=1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（允许接收），同时也将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清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零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lvl="0" indent="61200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通信方式</a:t>
            </a:r>
          </a:p>
          <a:p>
            <a:pPr marL="0" marR="0" lvl="0" indent="61200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串行通信可采用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查询方式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中断方式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是一帧数据是否发送完的标志，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是一帧数据是否接收完的标志，可用于查询。如果设置允许中断，可引起中断。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3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 bwMode="auto">
          <a:xfrm>
            <a:off x="215256" y="301364"/>
            <a:ext cx="8928744" cy="4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．编程方法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>
                <a:spLocks/>
              </p:cNvSpPr>
              <p:nvPr/>
            </p:nvSpPr>
            <p:spPr bwMode="auto">
              <a:xfrm>
                <a:off x="126241" y="814811"/>
                <a:ext cx="9106773" cy="5948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0" indent="6120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None/>
                  <a:defRPr sz="2400" b="1" i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）查询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方式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发送程序</a:t>
                </a:r>
                <a:endPara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</a:rPr>
                      <m:t>→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</a:rPr>
                      <m:t>→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发送下一个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数据（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先发后查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）。</a:t>
                </a:r>
              </a:p>
              <a:p>
                <a:pPr indent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）查询方式接收程序</a:t>
                </a:r>
                <a:endParaRPr lang="en-US" altLang="zh-CN" b="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RI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</a:rPr>
                      <m:t>→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读入一个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</a:rPr>
                      <m:t>→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查询</a:t>
                </a:r>
                <a:r>
                  <a:rPr kumimoji="0" lang="en-US" altLang="zh-CN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Rl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</a:rPr>
                      <m:t>→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读下一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个数据（</a:t>
                </a:r>
                <a:r>
                  <a:rPr kumimoji="0" lang="zh-CN" alt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先查后收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对于波特率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可变的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方式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方式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，查询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方法的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发送程序流程如</a:t>
                </a:r>
                <a:r>
                  <a:rPr lang="zh-CN" altLang="en-US" b="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(a)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图所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示，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接收程序流程如后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(b)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图所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示。</a:t>
                </a:r>
              </a:p>
              <a:p>
                <a:pPr marR="0" lvl="0" indent="0">
                  <a:lnSpc>
                    <a:spcPct val="120000"/>
                  </a:lnSpc>
                  <a:spcBef>
                    <a:spcPts val="0"/>
                  </a:spcBef>
                  <a:buClrTx/>
                  <a:buSzTx/>
                  <a:tabLst/>
                  <a:defRPr/>
                </a:pPr>
                <a:r>
                  <a:rPr lang="zh-CN" altLang="en-US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）中断方式发送程序</a:t>
                </a:r>
                <a:endParaRPr lang="en-US" altLang="zh-CN" b="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发送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</a:rPr>
                      <m:t>→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个数据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</a:rPr>
                      <m:t>→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等待中断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，在中断中再发送下一个数据。</a:t>
                </a:r>
              </a:p>
              <a:p>
                <a:pPr indent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b="0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）中断方式接收程序</a:t>
                </a:r>
                <a:endParaRPr lang="en-US" altLang="zh-CN" b="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612000" algn="l" defTabSz="914400" rtl="0" eaLnBrk="0" fontAlgn="base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等待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中断，在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中断中再接收一个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数据。</a:t>
                </a:r>
              </a:p>
              <a:p>
                <a:pPr marL="0" marR="0" lvl="0" indent="612000" algn="l" defTabSz="914400" rtl="0" eaLnBrk="0" fontAlgn="base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中断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法对定时器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和寄存器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SCON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的初始化类似于查询法，不同的是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置位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EA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中断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总开关）和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ES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（允许串行中断），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中断方式的发送和接收的流程图如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(c)</a:t>
                </a:r>
                <a:r>
                  <a: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和图</a:t>
                </a:r>
                <a:r>
                  <a:rPr kumimoji="0" lang="en-US" altLang="zh-C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(d)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所示。</a:t>
                </a:r>
              </a:p>
              <a:p>
                <a:pPr marL="0" marR="0" lvl="0" indent="612000" algn="l" defTabSz="91440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241" y="814811"/>
                <a:ext cx="9106773" cy="5948128"/>
              </a:xfrm>
              <a:prstGeom prst="rect">
                <a:avLst/>
              </a:prstGeom>
              <a:blipFill rotWithShape="0">
                <a:blip r:embed="rId2"/>
                <a:stretch>
                  <a:fillRect l="-1071" t="-205" r="-6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14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7504" y="404244"/>
            <a:ext cx="8928992" cy="6049092"/>
            <a:chOff x="107504" y="404244"/>
            <a:chExt cx="8928992" cy="6049092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124744"/>
              <a:ext cx="8928992" cy="5328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标题 1"/>
            <p:cNvSpPr txBox="1">
              <a:spLocks/>
            </p:cNvSpPr>
            <p:nvPr/>
          </p:nvSpPr>
          <p:spPr bwMode="auto">
            <a:xfrm>
              <a:off x="395956" y="404244"/>
              <a:ext cx="8496944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2075" tIns="46038" rIns="92075" bIns="46038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 i="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黑体" pitchFamily="2" charset="-122"/>
                  <a:ea typeface="宋体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黑体" pitchFamily="2" charset="-122"/>
                  <a:ea typeface="宋体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黑体" pitchFamily="2" charset="-122"/>
                  <a:ea typeface="宋体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黑体" pitchFamily="2" charset="-122"/>
                  <a:ea typeface="宋体" pitchFamily="2" charset="-122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黑体" pitchFamily="2" charset="-122"/>
                  <a:ea typeface="宋体" pitchFamily="2" charset="-122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黑体" pitchFamily="2" charset="-122"/>
                  <a:ea typeface="宋体" pitchFamily="2" charset="-122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黑体" pitchFamily="2" charset="-122"/>
                  <a:ea typeface="宋体" pitchFamily="2" charset="-122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黑体" pitchFamily="2" charset="-122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(a)</a:t>
              </a:r>
              <a:r>
                <a:rPr kumimoji="0" lang="zh-CN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查询方法发送程序流程图     </a:t>
              </a:r>
              <a:r>
                <a:rPr kumimoji="0" lang="zh-CN" altLang="en-US" sz="2000" i="0" u="none" strike="noStrike" kern="0" cap="none" spc="0" normalizeH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</a:t>
              </a:r>
              <a:r>
                <a:rPr kumimoji="0" lang="en-US" altLang="zh-CN" sz="2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(b)</a:t>
              </a:r>
              <a:r>
                <a:rPr lang="zh-CN" altLang="en-US" sz="2000" kern="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查询方法</a:t>
              </a:r>
              <a:r>
                <a:rPr kumimoji="0" lang="zh-CN" altLang="en-US" sz="2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接收程序流程图</a:t>
              </a:r>
              <a:endPara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909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" y="1124744"/>
            <a:ext cx="8893496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395956" y="404244"/>
            <a:ext cx="8496944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r>
              <a:rPr lang="zh-CN" altLang="en-US" sz="2000" kern="0" noProof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方法发送程序流程图     </a:t>
            </a:r>
            <a:r>
              <a:rPr kumimoji="0" lang="zh-CN" altLang="en-US" sz="2000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kumimoji="0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(d)</a:t>
            </a:r>
            <a:r>
              <a:rPr lang="zh-CN" altLang="en-US" sz="20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中断方法</a:t>
            </a:r>
            <a:r>
              <a:rPr kumimoji="0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接收程序流程图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53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 bwMode="auto">
          <a:xfrm>
            <a:off x="116681" y="871732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两种方式中，当发送或接收数据后都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要注意清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为保证收、发双方的协调，除两边的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波特率要一致外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，双方可以约定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以某个标志字符作为发送数据的起始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，发送方先发送这个标志字符，待对方收到该字符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并给予回应后再正式发送数据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。以上是针对点对点的通信，如果是多机通信，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标志字符就是各个分机的地址。</a:t>
            </a:r>
          </a:p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此外，无论是单片机之间，还是单片机和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之间，串行通信双方的波特率必须相同，这样才能完成数据的正确传送。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3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箭头连接符 31"/>
          <p:cNvCxnSpPr/>
          <p:nvPr/>
        </p:nvCxnSpPr>
        <p:spPr>
          <a:xfrm>
            <a:off x="4937658" y="4345767"/>
            <a:ext cx="262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43275" y="686328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3718206" y="42519"/>
            <a:ext cx="1620957" cy="664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7.1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概述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>
            <a:spLocks noChangeArrowheads="1"/>
          </p:cNvSpPr>
          <p:nvPr/>
        </p:nvSpPr>
        <p:spPr bwMode="auto">
          <a:xfrm>
            <a:off x="153909" y="944094"/>
            <a:ext cx="8761491" cy="2501659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zh-CN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并行通信与串行通信</a:t>
            </a:r>
            <a:r>
              <a:rPr lang="en-US" altLang="zh-CN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并行通信是数据的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各位同时传送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，其优点是传送速度快，主要用于短距离传送；缺点是硬件开销大，且易受干扰。</a:t>
            </a:r>
            <a:endParaRPr lang="en-US" altLang="zh-CN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spcBef>
                <a:spcPts val="600"/>
              </a:spcBef>
              <a:buFont typeface="Wingdings 2" panose="05020102010507070707" pitchFamily="18" charset="2"/>
              <a:buNone/>
              <a:defRPr/>
            </a:pPr>
            <a:r>
              <a:rPr lang="en-US" altLang="zh-CN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串行通信是数据的各位，依次在同一根数据线上</a:t>
            </a:r>
            <a:r>
              <a:rPr lang="zh-CN" altLang="en-US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一位一位顺序分时传送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，其特点是适合远距离通信，但传输速率低。</a:t>
            </a:r>
            <a:endParaRPr lang="en-US" altLang="zh-CN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endParaRPr lang="en-US" altLang="zh-CN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endParaRPr lang="en-US" altLang="zh-CN" b="0" kern="0" dirty="0" smtClean="0">
              <a:solidFill>
                <a:srgbClr val="99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endParaRPr lang="en-US" altLang="zh-CN" b="0" kern="0" dirty="0" smtClean="0">
              <a:solidFill>
                <a:srgbClr val="99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endParaRPr lang="en-US" altLang="zh-CN" b="0" kern="0" dirty="0" smtClean="0">
              <a:solidFill>
                <a:srgbClr val="99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endParaRPr lang="en-US" altLang="zh-CN" b="0" kern="0" dirty="0" smtClean="0">
              <a:solidFill>
                <a:srgbClr val="99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endParaRPr lang="en-US" altLang="zh-CN" b="0" kern="0" dirty="0" smtClean="0">
              <a:solidFill>
                <a:srgbClr val="99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104" y="3612919"/>
            <a:ext cx="923453" cy="16477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647381" y="3612919"/>
            <a:ext cx="923453" cy="16477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364555" y="3852917"/>
            <a:ext cx="1277547" cy="1149017"/>
            <a:chOff x="1973653" y="2882900"/>
            <a:chExt cx="1277547" cy="1149017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1973655" y="2882900"/>
              <a:ext cx="1277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1973654" y="3049760"/>
              <a:ext cx="1277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1973654" y="3215656"/>
              <a:ext cx="1277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1973653" y="3375750"/>
              <a:ext cx="1277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1973655" y="3539067"/>
              <a:ext cx="1277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1973654" y="3705927"/>
              <a:ext cx="1277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1973654" y="3871823"/>
              <a:ext cx="1277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1973653" y="4031917"/>
              <a:ext cx="1277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1399586" y="3612919"/>
            <a:ext cx="1310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位数据同时传送</a:t>
            </a:r>
            <a:endParaRPr lang="zh-CN" altLang="en-US" sz="11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69959" y="5077120"/>
            <a:ext cx="110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并行通信</a:t>
            </a:r>
            <a:endParaRPr lang="zh-CN" altLang="en-US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6129" y="4309826"/>
            <a:ext cx="763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</a:t>
            </a:r>
            <a:endParaRPr lang="zh-CN" altLang="en-US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87092" y="4309826"/>
            <a:ext cx="64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</a:t>
            </a:r>
            <a:endParaRPr lang="zh-CN" altLang="en-US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14206" y="3589907"/>
            <a:ext cx="923453" cy="16477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587308" y="3589907"/>
            <a:ext cx="923453" cy="16477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784529" y="5001934"/>
            <a:ext cx="110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串行通信</a:t>
            </a:r>
            <a:endParaRPr lang="zh-CN" altLang="en-US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024483"/>
              </p:ext>
            </p:extLst>
          </p:nvPr>
        </p:nvGraphicFramePr>
        <p:xfrm>
          <a:off x="5326038" y="4193592"/>
          <a:ext cx="178896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20"/>
                <a:gridCol w="223620"/>
                <a:gridCol w="223620"/>
                <a:gridCol w="223620"/>
                <a:gridCol w="223620"/>
                <a:gridCol w="223620"/>
                <a:gridCol w="223620"/>
                <a:gridCol w="223620"/>
              </a:tblGrid>
              <a:tr h="229175"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</a:rPr>
                        <a:t>D0</a:t>
                      </a:r>
                      <a:endParaRPr lang="zh-CN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CN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CN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CN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CN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CN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</a:rPr>
                        <a:t>D6</a:t>
                      </a:r>
                      <a:endParaRPr lang="zh-CN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</a:rPr>
                        <a:t>D7</a:t>
                      </a:r>
                      <a:endParaRPr lang="zh-CN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4149816" y="4309030"/>
            <a:ext cx="763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</a:t>
            </a:r>
            <a:endParaRPr lang="zh-CN" altLang="en-US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715671" y="4232085"/>
            <a:ext cx="763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</a:t>
            </a:r>
            <a:endParaRPr lang="zh-CN" altLang="en-US" sz="12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968" y="5574689"/>
            <a:ext cx="875715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串行通信分时传送，就涉及到时间的控制，需要采用定时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计数器产生波特率来控制。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680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3275" y="1238573"/>
            <a:ext cx="7175406" cy="40949"/>
            <a:chOff x="952901" y="777198"/>
            <a:chExt cx="7175406" cy="40949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2364504" y="458833"/>
            <a:ext cx="4185761" cy="664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32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章 单片机串行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通信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五边形 7"/>
          <p:cNvSpPr/>
          <p:nvPr/>
        </p:nvSpPr>
        <p:spPr bwMode="auto">
          <a:xfrm>
            <a:off x="1879053" y="150271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7.1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9" name="AutoShape 15"/>
          <p:cNvSpPr>
            <a:spLocks noChangeArrowheads="1"/>
          </p:cNvSpPr>
          <p:nvPr/>
        </p:nvSpPr>
        <p:spPr bwMode="auto">
          <a:xfrm>
            <a:off x="2909407" y="1488427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10" name="五边形 9"/>
          <p:cNvSpPr/>
          <p:nvPr/>
        </p:nvSpPr>
        <p:spPr bwMode="auto">
          <a:xfrm>
            <a:off x="1864688" y="229684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7.2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908688" y="2319888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串行口的控制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五边形 11"/>
          <p:cNvSpPr/>
          <p:nvPr/>
        </p:nvSpPr>
        <p:spPr bwMode="auto">
          <a:xfrm>
            <a:off x="1864688" y="3175754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</a:t>
            </a:r>
            <a:r>
              <a:rPr lang="en-US" altLang="zh-CN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.3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2908688" y="3161469"/>
            <a:ext cx="4778870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串行口的工作方式</a:t>
            </a:r>
            <a:endParaRPr lang="zh-CN" altLang="en-US" sz="32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五边形 13"/>
          <p:cNvSpPr/>
          <p:nvPr/>
        </p:nvSpPr>
        <p:spPr bwMode="auto">
          <a:xfrm>
            <a:off x="1864688" y="4029435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</a:t>
            </a: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.4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2923053" y="4003050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串行口波特率的设定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五边形 15"/>
          <p:cNvSpPr/>
          <p:nvPr/>
        </p:nvSpPr>
        <p:spPr bwMode="auto">
          <a:xfrm>
            <a:off x="1850322" y="4883116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7.5</a:t>
            </a:r>
            <a:endParaRPr lang="zh-CN" altLang="en-US" sz="2800" b="1" kern="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7" name="AutoShape 15"/>
          <p:cNvSpPr>
            <a:spLocks noChangeArrowheads="1"/>
          </p:cNvSpPr>
          <p:nvPr/>
        </p:nvSpPr>
        <p:spPr bwMode="auto">
          <a:xfrm>
            <a:off x="2908687" y="4856731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串行通信的编程方法</a:t>
            </a:r>
            <a:endParaRPr lang="en-US" altLang="zh-CN" sz="3200" b="1" kern="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五边形 17"/>
          <p:cNvSpPr/>
          <p:nvPr/>
        </p:nvSpPr>
        <p:spPr bwMode="auto">
          <a:xfrm>
            <a:off x="1850322" y="5751082"/>
            <a:ext cx="1044000" cy="648000"/>
          </a:xfrm>
          <a:prstGeom prst="homePlate">
            <a:avLst/>
          </a:prstGeom>
          <a:solidFill>
            <a:srgbClr val="DDF2FF"/>
          </a:solidFill>
          <a:ln w="12700" cap="flat" cmpd="sng" algn="ctr">
            <a:solidFill>
              <a:srgbClr val="0F6FC6">
                <a:lumMod val="60000"/>
                <a:lumOff val="4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zh-CN" sz="28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rPr>
              <a:t>7.6</a:t>
            </a:r>
            <a:endParaRPr lang="zh-CN" altLang="en-US" sz="2800" b="1" kern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2908687" y="5724697"/>
            <a:ext cx="4778871" cy="648000"/>
          </a:xfrm>
          <a:prstGeom prst="flowChartAlternateProcess">
            <a:avLst/>
          </a:prstGeom>
          <a:gradFill rotWithShape="1">
            <a:gsLst>
              <a:gs pos="0">
                <a:srgbClr val="DBF5F9"/>
              </a:gs>
              <a:gs pos="50000">
                <a:sysClr val="window" lastClr="FFFFFF"/>
              </a:gs>
              <a:gs pos="100000">
                <a:srgbClr val="DBF5F9"/>
              </a:gs>
            </a:gsLst>
            <a:lin ang="5400000" scaled="1"/>
          </a:gradFill>
          <a:ln w="12700">
            <a:solidFill>
              <a:srgbClr val="0F6FC6">
                <a:lumMod val="60000"/>
                <a:lumOff val="4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sz="3200" b="1" kern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串行口应用设计实例</a:t>
            </a:r>
            <a:endParaRPr lang="en-US" altLang="zh-CN" sz="3200" b="1" kern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6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1945" y="42519"/>
            <a:ext cx="4493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66738" lvl="0" indent="-612000">
              <a:lnSpc>
                <a:spcPct val="125000"/>
              </a:lnSpc>
            </a:pPr>
            <a:r>
              <a:rPr lang="en-US" altLang="zh-CN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7.6</a:t>
            </a:r>
            <a:r>
              <a:rPr lang="zh-CN" altLang="en-US" sz="3200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串行口应用设计实例</a:t>
            </a:r>
            <a:endParaRPr lang="zh-CN" altLang="en-US" sz="32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25168" y="753405"/>
            <a:ext cx="7175406" cy="40949"/>
            <a:chOff x="952901" y="777198"/>
            <a:chExt cx="7175406" cy="4094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952901" y="818147"/>
              <a:ext cx="7170821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957486" y="777198"/>
              <a:ext cx="7170821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07628" y="1052802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单片机串行通信设计时，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需要考虑如下三个问题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确定串行通信双方的数传速率和通信距离。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距离确定采用的串行通信接口标准。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注意串行通信线的选择，一般选用双绞线较好。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如果空间干扰较多，还要选择带有屏蔽层的双绞线。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7.6.1 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串行通信标准接口简介</a:t>
            </a:r>
            <a:endParaRPr kumimoji="0" lang="en-US" altLang="zh-CN" sz="28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单片机的双机通信距离、传输速率以及抗干扰性的实际要求，可选择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电平传输，或选择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RS-232C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RS-422A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RS-485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标准接口进行串行数据传输。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 TTL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电平通信接口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如果两个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单片机相距在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1.5m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之内，其串行口可直接相连。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甲机的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与乙机的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TXD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端相连，乙机的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与甲机的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TXD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端相连，从而直接用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电平传输方法来实现双机通信。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58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39948" y="331817"/>
            <a:ext cx="7673975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RS-232C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双机通信接口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89521" y="859793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RS-232C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规定，电缆长度限定在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15m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左右，最高数传速率为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20kb/s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。可以覆盖个人计算机使用的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9600 b/s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范围。传送的数字量采用负逻辑。其中，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逻辑“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-3V~-15V: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逻辑“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+3V~+15V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由于单片机的引脚为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电平，与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RS-232C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标准的电平不兼容，所以要进行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电平与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RS-232C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电平之间的转换。常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采用电路芯片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MAX232A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来实现它们之间的转换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MAX232A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的引脚如图所示。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由于芯片内部有自升压的电平倍增电路，将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+5v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转换成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-10V—+10V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。满足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RS-232C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标准对逻辑“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和逻辑“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的电平要求。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芯片工作时仅需单一的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+5v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电源。片内有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个发送器，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个接收器，有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信号输入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RS-232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输出的功能，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RS-232C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输出的功能。</a:t>
            </a:r>
          </a:p>
          <a:p>
            <a:pPr marL="0" marR="0" lvl="0" indent="6120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6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480840" y="71365"/>
            <a:ext cx="460802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引脚、内部结构及外部元件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107628" y="1052802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通信协议是指通信双方的一种约定。约定包括对数据格式、同步方式、传送速度、传送步骤、检查纠错方式以及控制字符定义等问题做出统一规定，通信双方必须共同遵守。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如果双机通信距离在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1.5~30m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，可利用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RS-232C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标准接口实现点对点的双机通信。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宋体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26" y="680965"/>
            <a:ext cx="5689386" cy="377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23" y="664196"/>
            <a:ext cx="2638517" cy="38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1817351" y="250336"/>
            <a:ext cx="583282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RS-232C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接口的双机通信接口电路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68375" y="1098003"/>
            <a:ext cx="8496943" cy="4741482"/>
            <a:chOff x="368375" y="1098003"/>
            <a:chExt cx="8496943" cy="4741482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75" y="1098003"/>
              <a:ext cx="8496943" cy="4741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6464174" y="3503691"/>
              <a:ext cx="117695" cy="172016"/>
            </a:xfrm>
            <a:prstGeom prst="rect">
              <a:avLst/>
            </a:prstGeom>
            <a:solidFill>
              <a:srgbClr val="F5E4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355532" y="2660210"/>
              <a:ext cx="117695" cy="172016"/>
            </a:xfrm>
            <a:prstGeom prst="rect">
              <a:avLst/>
            </a:prstGeom>
            <a:solidFill>
              <a:srgbClr val="F5E4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473227" y="3031226"/>
              <a:ext cx="117695" cy="172016"/>
            </a:xfrm>
            <a:prstGeom prst="rect">
              <a:avLst/>
            </a:prstGeom>
            <a:solidFill>
              <a:srgbClr val="F5E4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363595" y="3280951"/>
              <a:ext cx="117695" cy="172016"/>
            </a:xfrm>
            <a:prstGeom prst="rect">
              <a:avLst/>
            </a:prstGeom>
            <a:solidFill>
              <a:srgbClr val="F5E4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86226" y="3420348"/>
              <a:ext cx="262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R</a:t>
              </a:r>
              <a:endParaRPr lang="zh-CN" altLang="en-US" sz="16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282110" y="2566864"/>
              <a:ext cx="262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R</a:t>
              </a:r>
              <a:endParaRPr lang="zh-CN" altLang="en-US" sz="16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86225" y="2942397"/>
              <a:ext cx="262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T</a:t>
              </a:r>
              <a:endParaRPr lang="zh-CN" altLang="en-US" sz="16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276811" y="3195017"/>
              <a:ext cx="262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T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797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3531" y="170693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7.6.2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双机通信的应用设计实例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116681" y="781198"/>
            <a:ext cx="8928744" cy="202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7-2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单片机双机采用方式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通信。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甲机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口接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个开关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，乙机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口接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个发光二极管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要求甲机读入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口的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个开关的状态后，通过串行口发送到乙机，乙机将接收到的甲机的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个开关的状态数据送入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口，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口的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个发光二极管来显示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个开关的状态。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双方晶振为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11.059 2MHz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，波特率为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9600bps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" y="2806574"/>
            <a:ext cx="8928992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02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03734" y="123587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参考程序如下：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7" y="916514"/>
            <a:ext cx="828092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50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92" y="844086"/>
            <a:ext cx="8136903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0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640959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2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03323" y="322763"/>
            <a:ext cx="7962491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80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7-2 </a:t>
            </a:r>
            <a:r>
              <a:rPr lang="zh-CN" altLang="en-US" sz="280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单片机与</a:t>
            </a:r>
            <a:r>
              <a:rPr lang="en-US" altLang="zh-CN" sz="280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80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机串行通信的设计实例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0" y="826465"/>
            <a:ext cx="8928744" cy="9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的配置是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RS-232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标准串口，其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针插头引脚定义如图所示，表为引脚说明。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3" y="1871565"/>
            <a:ext cx="841501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6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7379" y="1544354"/>
            <a:ext cx="7857695" cy="5222832"/>
            <a:chOff x="392146" y="991472"/>
            <a:chExt cx="7857695" cy="522283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146" y="991472"/>
              <a:ext cx="2847975" cy="4905129"/>
            </a:xfrm>
            <a:prstGeom prst="rect">
              <a:avLst/>
            </a:prstGeom>
          </p:spPr>
        </p:pic>
        <p:pic>
          <p:nvPicPr>
            <p:cNvPr id="4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8" t="12096" r="3490" b="5905"/>
            <a:stretch>
              <a:fillRect/>
            </a:stretch>
          </p:blipFill>
          <p:spPr bwMode="auto">
            <a:xfrm>
              <a:off x="3333117" y="991472"/>
              <a:ext cx="4916724" cy="5001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1016686" y="3785484"/>
              <a:ext cx="22234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t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（对讲机）</a:t>
              </a:r>
              <a:endPara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816133" y="1633111"/>
              <a:ext cx="22234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t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（广播）</a:t>
              </a:r>
              <a:endPara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25739" y="5752639"/>
              <a:ext cx="22234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t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（电话）</a:t>
              </a:r>
              <a:endPara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70658" y="122426"/>
            <a:ext cx="850215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串行通信传输方式分类</a:t>
            </a:r>
            <a:endParaRPr lang="en-US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zh-CN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按照信息的传送方向，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串行通信可以进一步分为单工、半双工和全双工三种方式。</a:t>
            </a:r>
          </a:p>
        </p:txBody>
      </p:sp>
    </p:spTree>
    <p:extLst>
      <p:ext uri="{BB962C8B-B14F-4D97-AF65-F5344CB8AC3E}">
        <p14:creationId xmlns:p14="http://schemas.microsoft.com/office/powerpoint/2010/main" val="34453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86040" y="205068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）单片机向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机发送数据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86040" y="814668"/>
            <a:ext cx="8928744" cy="88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接口连接原理如图所示，要求单片机通过串口的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TXD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机发送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个字节数据。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0" y="1826297"/>
            <a:ext cx="8856984" cy="453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78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94269" y="250336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单片机向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及发送参考程序如下：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0" y="1042843"/>
            <a:ext cx="8064896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903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53" y="816506"/>
            <a:ext cx="7920880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548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0" y="214121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单片机接收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机发送的数据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116682" y="823721"/>
            <a:ext cx="8928744" cy="102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单片机接收到数据后，通过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口送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灯显示。原理图如图所示，本例采用单片机模拟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机的串口。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2" y="1771977"/>
            <a:ext cx="885698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140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285215" y="277496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参考程序如下：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5"/>
            <a:ext cx="7704856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608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24744"/>
            <a:ext cx="7992888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895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321429" y="377085"/>
            <a:ext cx="411476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单片机接收程序如下：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8064896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486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134788" y="286693"/>
            <a:ext cx="547055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7.6.3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单片机多机通信系统</a:t>
            </a:r>
          </a:p>
        </p:txBody>
      </p:sp>
      <p:sp>
        <p:nvSpPr>
          <p:cNvPr id="3" name="内容占位符 2"/>
          <p:cNvSpPr txBox="1">
            <a:spLocks noChangeArrowheads="1"/>
          </p:cNvSpPr>
          <p:nvPr/>
        </p:nvSpPr>
        <p:spPr bwMode="auto">
          <a:xfrm>
            <a:off x="134788" y="1007534"/>
            <a:ext cx="8928744" cy="304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多机通信原理和通信过程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51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列单片机的串口具有多机通讯功能，利用它可以构成各种分布式监控系统。经常采用如图所示的连接方式，图中每台从机都有一个不同于其他从机的地址。通讯时，由主机发出某个从机地址，当从机应答后，主机与从机即可以进行全双工通讯。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多机通讯时，要采用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作为多机通讯控制位。传输串行数据时，用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位数据的形式。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8" y="3941270"/>
            <a:ext cx="84677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31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0" y="209066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）多机通讯的原理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 noChangeArrowheads="1"/>
          </p:cNvSpPr>
          <p:nvPr/>
        </p:nvSpPr>
        <p:spPr bwMode="auto">
          <a:xfrm>
            <a:off x="143841" y="818666"/>
            <a:ext cx="8737608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串行控制寄存器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SCON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SM2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被置为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，串行口接收到的第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位不再作为校验位直接存在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RB8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于是根据其值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，对数据进行不同的操作。</a:t>
            </a:r>
          </a:p>
          <a:p>
            <a:pPr lvl="1" indent="0" algn="just">
              <a:lnSpc>
                <a:spcPct val="120000"/>
              </a:lnSpc>
              <a:spcBef>
                <a:spcPts val="600"/>
              </a:spcBef>
              <a:buFont typeface="+mj-ea"/>
              <a:buAutoNum type="circleNumDbPlain"/>
              <a:defRPr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SM2=1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时，当第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位为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，且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，则把收到的数据存入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，并置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此时为地址帧信息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</a:p>
          <a:p>
            <a:pPr lvl="1" indent="0" algn="just">
              <a:lnSpc>
                <a:spcPct val="120000"/>
              </a:lnSpc>
              <a:spcBef>
                <a:spcPts val="600"/>
              </a:spcBef>
              <a:buFont typeface="+mj-ea"/>
              <a:buAutoNum type="circleNumDbPlain"/>
              <a:defRPr/>
            </a:pP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SM2=1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时，当第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位为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时，放弃收到的数据，不做任何操作（</a:t>
            </a:r>
            <a:r>
              <a:rPr lang="zh-CN" altLang="en-US" sz="2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此时为未被寻址的从机状态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pPr indent="0" algn="just">
              <a:lnSpc>
                <a:spcPct val="120000"/>
              </a:lnSpc>
              <a:spcBef>
                <a:spcPts val="600"/>
              </a:spcBef>
              <a:buFont typeface="Wingdings 2" panose="05020102010507070707" pitchFamily="18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当将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SM2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后，则按照单机通讯的原则工作，无论第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位是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，都将数据存入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中，并置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（被寻址到的从机应采用此状态接收数据）。</a:t>
            </a:r>
          </a:p>
          <a:p>
            <a:pPr indent="0" algn="just">
              <a:lnSpc>
                <a:spcPct val="120000"/>
              </a:lnSpc>
              <a:spcBef>
                <a:spcPts val="600"/>
              </a:spcBef>
              <a:buFont typeface="Wingdings 2" panose="05020102010507070707" pitchFamily="18" charset="2"/>
              <a:buNone/>
              <a:defRPr/>
            </a:pP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利用</a:t>
            </a:r>
            <a:r>
              <a:rPr lang="en-US" altLang="zh-CN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SM2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这一特点，即可以进行多机通讯。</a:t>
            </a:r>
          </a:p>
        </p:txBody>
      </p:sp>
    </p:spTree>
    <p:extLst>
      <p:ext uri="{BB962C8B-B14F-4D97-AF65-F5344CB8AC3E}">
        <p14:creationId xmlns:p14="http://schemas.microsoft.com/office/powerpoint/2010/main" val="3783539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0" y="257081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）多机通讯操作流程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 noChangeArrowheads="1"/>
          </p:cNvSpPr>
          <p:nvPr/>
        </p:nvSpPr>
        <p:spPr bwMode="auto">
          <a:xfrm>
            <a:off x="0" y="939109"/>
            <a:ext cx="9144000" cy="508443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14350" marR="0" lvl="1" indent="-51435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各个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从机先置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，处于只接收地址域的状态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只接收第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位为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的状态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457200" marR="0" lvl="1" indent="-45720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主机发送一帧地址信息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位地址，第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位为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，以表示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发送的是地址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-45720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所有从机都可以接收到这个地址帧信息并保存在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中。各从机判断接收到的地址是否与本机地址相同，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如不同则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不做任何操作，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保留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SM2=1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状态。若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地址相同则该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从机则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处于与主机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进行单机通讯状态。</a:t>
            </a:r>
          </a:p>
          <a:p>
            <a:pPr marL="457200" marR="0" lvl="1" indent="-45720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主机发送数据或控制信息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位为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0)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与指定的从机通信。此时只有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的从机（被寻址到的从机）可以接收到这些信息。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双方事先约定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，当接收到某个指令，使从机置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结束本次通讯。由于其它从机</a:t>
            </a:r>
            <a:r>
              <a:rPr kumimoji="0" lang="en-US" altLang="zh-CN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SM2=1,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不会接收保存以上数据信息。</a:t>
            </a:r>
            <a:endParaRPr kumimoji="0" lang="en-US" altLang="zh-CN" sz="240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-45720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当主机改为与其它从机通信时，可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再发出地址帧寻址</a:t>
            </a:r>
            <a:r>
              <a:rPr kumimoji="0" lang="zh-CN" altLang="en-US" sz="24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其从机。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817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329666" y="343301"/>
            <a:ext cx="865070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lvl="0">
              <a:spcBef>
                <a:spcPts val="0"/>
              </a:spcBef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按照串行时钟控制</a:t>
            </a:r>
            <a:r>
              <a:rPr lang="zh-CN" altLang="en-US" sz="24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方式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，串行通信又分为同步通信和异步通信两种方式。 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46510" y="648101"/>
            <a:ext cx="8633861" cy="437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串行同步通信方式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 algn="just">
              <a:lnSpc>
                <a:spcPct val="110000"/>
              </a:lnSpc>
              <a:spcBef>
                <a:spcPts val="0"/>
              </a:spcBef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同步通信是指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同步时钟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，发送端和接收端的时钟信号频率和相位始终保持一致（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称为同步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），保证通信双方在发送和接收数据时具有完全一致的定时关系。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以“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数据块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”传输，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数据的位之间以及字符间均为固定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保持同步关系。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发送方提供时钟方式分为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外同步和内同步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二种方式。如图所示，外同步方式是发送方提供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某一固定频率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的时钟进行同步，内同步则是发送方提供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某种编码方式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来提供同步信号。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03" y="4976261"/>
            <a:ext cx="7463673" cy="141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428457" y="5736789"/>
            <a:ext cx="601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en-US" altLang="zh-CN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</a:t>
            </a:r>
            <a:r>
              <a:rPr lang="en-US" altLang="zh-CN" sz="1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26329" y="3213980"/>
            <a:ext cx="841972" cy="334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67039" y="3213980"/>
            <a:ext cx="841972" cy="334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07749" y="3213980"/>
            <a:ext cx="841972" cy="334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212310" y="3177505"/>
            <a:ext cx="2951430" cy="434567"/>
          </a:xfrm>
          <a:prstGeom prst="ellipse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5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-90535" y="434149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）多机通信协议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5"/>
          <p:cNvSpPr txBox="1">
            <a:spLocks/>
          </p:cNvSpPr>
          <p:nvPr/>
        </p:nvSpPr>
        <p:spPr bwMode="auto">
          <a:xfrm>
            <a:off x="215256" y="1043749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一般在多机通信中要设计一个通信协议，以完成主机对从机的控制和查询。</a:t>
            </a:r>
            <a:r>
              <a:rPr lang="zh-CN" altLang="en-US" sz="2600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简单的协议如下：</a:t>
            </a:r>
            <a:br>
              <a:rPr lang="zh-CN" altLang="en-US" sz="2600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FFH</a:t>
            </a:r>
            <a:r>
              <a:rPr lang="zh-CN" altLang="en-US" sz="2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是对所有从机都起作用的一条控制命令，命令各从机恢复</a:t>
            </a:r>
            <a:r>
              <a:rPr lang="en-US" altLang="zh-CN" sz="2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SM2=1</a:t>
            </a:r>
            <a:r>
              <a:rPr lang="zh-CN" altLang="en-US" sz="2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状态。</a:t>
            </a:r>
            <a:br>
              <a:rPr lang="zh-CN" altLang="en-US" sz="2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600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主机和从机的联系过程为</a:t>
            </a:r>
            <a:r>
              <a:rPr lang="zh-CN" altLang="en-US" sz="2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600" b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sz="2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主机首先发送地址帧，被寻址从机返回本机地址给主机，在判断地址相符后主机向被寻址从机发送控制命令，被寻址从机根据其命令向主机回传自己的状态。若主机判断状态正常，主机开始发送或接收数据，发送或接收的第一个自己是数据块的长度。</a:t>
            </a:r>
            <a:endParaRPr lang="zh-CN" altLang="en-US" sz="2600" b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382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303742" y="302348"/>
            <a:ext cx="76739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黑体" pitchFamily="2" charset="-122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多机通信示例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 txBox="1">
            <a:spLocks noChangeArrowheads="1"/>
          </p:cNvSpPr>
          <p:nvPr/>
        </p:nvSpPr>
        <p:spPr bwMode="auto">
          <a:xfrm>
            <a:off x="107628" y="998481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多机通信系统的硬件联机由一台主机，通过串行口与四台从机进行通信。从机地址分别为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通讯协议：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主机以第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的形式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发送一个字节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00H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为所呼叫的地址。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从机被选通后，主机以第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形式发送的命令字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11H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：复位命令；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：询问从机状态；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13H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：命令从机发送数据；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14H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：命令从机接收数据；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FFH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：命令从机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SM2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置位；</a:t>
            </a:r>
          </a:p>
        </p:txBody>
      </p:sp>
    </p:spTree>
    <p:extLst>
      <p:ext uri="{BB962C8B-B14F-4D97-AF65-F5344CB8AC3E}">
        <p14:creationId xmlns:p14="http://schemas.microsoft.com/office/powerpoint/2010/main" val="812732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 noChangeArrowheads="1"/>
          </p:cNvSpPr>
          <p:nvPr/>
        </p:nvSpPr>
        <p:spPr bwMode="auto">
          <a:xfrm>
            <a:off x="126625" y="1505476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从机的状态字节格式：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ERR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: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标志位；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：无错；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：有错发生。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TRDY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：发送允许位；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：从机系统忙，暂不允许进行数据接收操作；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：可以进行数据接收操作。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RRDY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：接收允许位；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：从机系统忙，暂不允许进行数据发送操作；</a:t>
            </a: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：可以进行数据发送操作。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通讯程序：详见附件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54" y="391838"/>
            <a:ext cx="8497887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 bwMode="auto">
          <a:xfrm>
            <a:off x="107628" y="1052802"/>
            <a:ext cx="8928744" cy="508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主机通信流程中，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ERR=1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，从机接收到非法命令；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TRDY=1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，从机发送准备就绪；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RRDY=1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，从机接收准备就绪。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这样主机的通信程序流程图如图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所示。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612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从机的通信程序流程图如图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41944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92942" y="295747"/>
            <a:ext cx="9036496" cy="6096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主机发送信息程序流程图   图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从机接收信息程序流程图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7504" y="1052736"/>
            <a:ext cx="8994775" cy="5457825"/>
            <a:chOff x="107504" y="1052736"/>
            <a:chExt cx="8994775" cy="545782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052736"/>
              <a:ext cx="4248472" cy="545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729" y="1052736"/>
              <a:ext cx="4781550" cy="540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6285507" y="4825496"/>
              <a:ext cx="966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置</a:t>
              </a:r>
              <a:r>
                <a:rPr lang="en-US" altLang="zh-CN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SM2=0,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12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521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zh-CN" altLang="zh-CN" sz="2800" kern="1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第</a:t>
            </a:r>
            <a:r>
              <a:rPr lang="en-US" altLang="zh-CN" sz="2800" kern="1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zh-CN" altLang="zh-CN" sz="2800" kern="100" dirty="0" smtClean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章</a:t>
            </a:r>
            <a:r>
              <a:rPr lang="zh-CN" altLang="en-US" sz="2800" kern="100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自查作业</a:t>
            </a:r>
            <a:endParaRPr lang="en-US" altLang="zh-CN" sz="2800" kern="100" dirty="0">
              <a:solidFill>
                <a:prstClr val="black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9917" y="523220"/>
            <a:ext cx="869585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一、名词解释：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SCON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SBUF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二、选择题</a:t>
            </a:r>
          </a:p>
          <a:p>
            <a:pPr indent="2692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．串行口的移位寄存器方式为（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    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 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5359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．方式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0 	B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．方式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1 	C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．方式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2 	D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．方式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3  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92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2. 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串行异步通信中，每一帧的数据格式包括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个起始位、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个终止位、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个数据位，现要串行发送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B4H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的数据，这字符帧为（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</a:p>
          <a:p>
            <a:pPr indent="2692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	A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010*******     B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1101101000     C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0001011011      D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1001011010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92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．利用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单片机的串行口扩展并行口时，串行口工作方式选择（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     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5359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．方式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3 	B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．方式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	C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．方式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1 	 	D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．方式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0 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92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．控制串行口工作方式的寄存器是（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    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5359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TCON 	B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PCON 	C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SCON 	D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TMOD 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92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．发送一次串行数据的操作不包含的是（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      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5359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CLR TI    B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MOV A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SBUF    C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JNB TI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$     D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MOV SBUF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A  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92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．在进行串行通信时，若两机的发送与接收可以同时进行，则称为（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  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5359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．半双工传送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  B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．单工传送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  C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．异步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  D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．全双工传送</a:t>
            </a:r>
          </a:p>
          <a:p>
            <a:pPr indent="2692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7.  MCS-51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单片机在同一优先级的中断源同时申请中断时，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CPU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首先响应（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）。</a:t>
            </a:r>
          </a:p>
          <a:p>
            <a:pPr indent="53594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A.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外部中断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 	B.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外部中断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 	C.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定时器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中断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D.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定时器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中断</a:t>
            </a:r>
          </a:p>
          <a:p>
            <a:pPr algn="just">
              <a:spcAft>
                <a:spcPts val="0"/>
              </a:spcAft>
            </a:pP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三、综合题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．异步通信和同步通信的主要区别是什么？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根据信息的传送方向，串行通信可以分为三种工作方式？举例说明其工作原理。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3. MCS-51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单片机在进行串行通信时，需要初始化哪些相关的特殊寄存器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4. MCS-51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单片机串行通信的有哪四种工作方式？如何设置？</a:t>
            </a:r>
          </a:p>
          <a:p>
            <a:pPr indent="266700"/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编写出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单片机双机查询方式通信程序流程图。</a:t>
            </a:r>
          </a:p>
          <a:p>
            <a:pPr indent="266700"/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编写出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单片机双机中断方式通信程序流程图。</a:t>
            </a:r>
          </a:p>
          <a:p>
            <a:pPr indent="266700"/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7#. 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画出</a:t>
            </a: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51</a:t>
            </a:r>
            <a:r>
              <a:rPr lang="zh-CN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单片机多机通信系统电路连接示意图，编写多机通信流程图。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zh-CN" altLang="zh-CN" sz="1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189227" y="467762"/>
            <a:ext cx="2921863" cy="63676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考试安排</a:t>
            </a:r>
            <a:endParaRPr lang="zh-CN" alt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0902" y="1358019"/>
            <a:ext cx="2390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考试内容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0902" y="3393540"/>
            <a:ext cx="3639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考试时间、地点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67072" y="2069975"/>
            <a:ext cx="732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题型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名词解释、填空题、选择题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、判断题、简答题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7071" y="2623840"/>
            <a:ext cx="718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作业、随堂测试、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中知识点为重点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67071" y="3947405"/>
            <a:ext cx="71884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2022-06-13</a:t>
            </a:r>
          </a:p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地点：</a:t>
            </a:r>
            <a:r>
              <a:rPr lang="en-US" altLang="zh-CN" sz="2400" b="1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B201 B202 B203</a:t>
            </a:r>
          </a:p>
          <a:p>
            <a:pPr lvl="0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方式：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半开卷，可带一张 </a:t>
            </a:r>
            <a:r>
              <a:rPr lang="zh-CN" altLang="en-US" sz="2400" b="1" i="1" u="sng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手写的 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A4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纸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非手写扣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8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154" y="218856"/>
            <a:ext cx="91440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同步通信的特点：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以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“数据块”为单位传输，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效率较高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，但实现的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硬件设备比异步通信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发送时钟和接收时钟保持严格同步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76223" y="1095669"/>
            <a:ext cx="8633861" cy="437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-45720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串行异步通信方式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457200">
              <a:spcBef>
                <a:spcPts val="0"/>
              </a:spcBef>
              <a:defRPr/>
            </a:pP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异步通信是指通信的双方</a:t>
            </a:r>
            <a:r>
              <a:rPr lang="zh-CN" altLang="en-US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各自时钟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，按照事先约定好的速率，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控制数据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的发送和接收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过程。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发送和</a:t>
            </a:r>
            <a:r>
              <a:rPr lang="zh-CN" altLang="en-US" b="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接收的</a:t>
            </a:r>
            <a:r>
              <a:rPr lang="zh-CN" altLang="en-US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波特率（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b/s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）相同</a:t>
            </a:r>
            <a:r>
              <a:rPr lang="zh-CN" altLang="en-US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spcBef>
                <a:spcPts val="0"/>
              </a:spcBef>
              <a:defRPr/>
            </a:pPr>
            <a:r>
              <a:rPr lang="en-US" altLang="zh-CN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异步通信是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以“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（帧）”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单位进行传输，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字符间时间间隔是任意的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但每</a:t>
            </a:r>
            <a:r>
              <a:rPr lang="zh-CN" altLang="en-US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帧中的各位信息是以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固定时间间隔传送</a:t>
            </a:r>
            <a:r>
              <a:rPr lang="zh-CN" altLang="en-US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。传送时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低位在前，高位在后。自动添加起始位和停止位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图所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示。</a:t>
            </a:r>
            <a:r>
              <a:rPr lang="en-US" altLang="zh-CN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0" indent="0">
              <a:spcBef>
                <a:spcPts val="600"/>
              </a:spcBef>
              <a:defRPr/>
            </a:pPr>
            <a:r>
              <a:rPr lang="zh-CN" altLang="en-US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异步通信的</a:t>
            </a:r>
            <a:r>
              <a:rPr lang="zh-CN" altLang="en-US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b="0" kern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spcBef>
                <a:spcPts val="0"/>
              </a:spcBef>
              <a:defRPr/>
            </a:pPr>
            <a:r>
              <a:rPr lang="en-US" altLang="zh-CN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简单，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但各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信息起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、止位的加入</a:t>
            </a:r>
            <a:r>
              <a:rPr lang="zh-CN" altLang="en-US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，使传输</a:t>
            </a:r>
            <a:r>
              <a:rPr lang="zh-CN" altLang="en-US" b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效率较低。</a:t>
            </a: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76223" y="5475164"/>
            <a:ext cx="8591550" cy="1292306"/>
            <a:chOff x="276223" y="5475164"/>
            <a:chExt cx="8591550" cy="1292306"/>
          </a:xfrm>
        </p:grpSpPr>
        <p:pic>
          <p:nvPicPr>
            <p:cNvPr id="7" name="图片 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23" y="5493270"/>
              <a:ext cx="8591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1162200" y="6425566"/>
              <a:ext cx="841972" cy="3349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字节</a:t>
              </a:r>
              <a:r>
                <a:rPr lang="en-US" altLang="zh-CN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212718" y="6425566"/>
              <a:ext cx="841972" cy="3349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字节</a:t>
              </a:r>
              <a:r>
                <a:rPr lang="en-US" altLang="zh-CN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263236" y="6432492"/>
              <a:ext cx="841972" cy="3349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字节</a:t>
              </a:r>
              <a:r>
                <a:rPr lang="en-US" altLang="zh-CN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>
            <a:xfrm flipH="1" flipV="1">
              <a:off x="3087232" y="5879984"/>
              <a:ext cx="143593" cy="2724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2240950" y="5475164"/>
                  <a:ext cx="971768" cy="5190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波特率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950" y="5475164"/>
                  <a:ext cx="971768" cy="51905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2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/>
          <p:cNvGrpSpPr/>
          <p:nvPr/>
        </p:nvGrpSpPr>
        <p:grpSpPr>
          <a:xfrm>
            <a:off x="3633704" y="4264182"/>
            <a:ext cx="2638190" cy="646331"/>
            <a:chOff x="3633704" y="4264182"/>
            <a:chExt cx="2638190" cy="646331"/>
          </a:xfrm>
        </p:grpSpPr>
        <p:sp>
          <p:nvSpPr>
            <p:cNvPr id="2" name="文本框 1"/>
            <p:cNvSpPr txBox="1"/>
            <p:nvPr/>
          </p:nvSpPr>
          <p:spPr>
            <a:xfrm>
              <a:off x="3633704" y="4264182"/>
              <a:ext cx="704908" cy="646331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单片机甲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566986" y="4264182"/>
              <a:ext cx="704908" cy="646331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单片机乙</a:t>
              </a:r>
              <a:endParaRPr lang="zh-CN" altLang="en-US" dirty="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4338612" y="4698749"/>
              <a:ext cx="122837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934139" y="4698749"/>
              <a:ext cx="0" cy="905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834550" y="4789283"/>
              <a:ext cx="19917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338612" y="4425633"/>
              <a:ext cx="122837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14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44" y="759049"/>
            <a:ext cx="8562975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1869" y="2231307"/>
            <a:ext cx="2006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4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软件协议：</a:t>
            </a:r>
            <a:endParaRPr lang="en-US" altLang="zh-CN" sz="24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212" y="260451"/>
            <a:ext cx="1723549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just" eaLnBrk="0" fontAlgn="base" hangingPunct="0">
              <a:lnSpc>
                <a:spcPct val="110000"/>
              </a:lnSpc>
              <a:spcAft>
                <a:spcPct val="0"/>
              </a:spcAft>
              <a:defRPr/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通信协议：</a:t>
            </a:r>
            <a:endParaRPr lang="en-US" altLang="zh-CN" sz="24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5979" y="2657630"/>
            <a:ext cx="85940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4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硬件协议：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RS232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4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3986" y="3060388"/>
            <a:ext cx="809548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kern="0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单片机采用</a:t>
            </a:r>
            <a:r>
              <a:rPr lang="en-US" altLang="zh-CN" b="1" kern="0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r>
              <a:rPr lang="zh-CN" altLang="en-US" b="1" kern="0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电平：</a:t>
            </a:r>
            <a:r>
              <a:rPr lang="en-US" altLang="zh-CN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0v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为逻辑电平“</a:t>
            </a:r>
            <a:r>
              <a:rPr lang="en-US" altLang="zh-CN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,5v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为逻辑电平“</a:t>
            </a:r>
            <a:r>
              <a:rPr lang="en-US" altLang="zh-CN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b="1" kern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kern="0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b="1" kern="0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机采用</a:t>
            </a:r>
            <a:r>
              <a:rPr lang="en-US" altLang="zh-CN" b="1" kern="0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RS232</a:t>
            </a:r>
            <a:r>
              <a:rPr lang="zh-CN" altLang="en-US" b="1" kern="0" dirty="0" smtClean="0">
                <a:solidFill>
                  <a:srgbClr val="CC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电平：</a:t>
            </a:r>
            <a:r>
              <a:rPr lang="en-US" altLang="zh-CN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3~15V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为逻辑电平“</a:t>
            </a:r>
            <a:r>
              <a:rPr lang="en-US" altLang="zh-CN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</a:t>
            </a:r>
            <a:r>
              <a:rPr lang="en-US" altLang="zh-CN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-3~-15V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为逻辑电平“</a:t>
            </a:r>
            <a:r>
              <a:rPr lang="en-US" altLang="zh-CN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b="1" kern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5648" y="3877939"/>
            <a:ext cx="2638190" cy="1200897"/>
            <a:chOff x="745648" y="3877939"/>
            <a:chExt cx="2638190" cy="1200897"/>
          </a:xfrm>
        </p:grpSpPr>
        <p:grpSp>
          <p:nvGrpSpPr>
            <p:cNvPr id="8" name="组合 7"/>
            <p:cNvGrpSpPr/>
            <p:nvPr/>
          </p:nvGrpSpPr>
          <p:grpSpPr>
            <a:xfrm>
              <a:off x="745648" y="4024467"/>
              <a:ext cx="2638190" cy="646331"/>
              <a:chOff x="3633704" y="4264182"/>
              <a:chExt cx="2638190" cy="64633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3633704" y="4264182"/>
                <a:ext cx="704908" cy="646331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/>
                  <a:t>单片机甲</a:t>
                </a:r>
                <a:endParaRPr lang="zh-CN" altLang="en-US" dirty="0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566986" y="4264182"/>
                <a:ext cx="704908" cy="646331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/>
                  <a:t>单片机乙</a:t>
                </a:r>
                <a:endParaRPr lang="zh-CN" altLang="en-US" dirty="0"/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4338612" y="4698749"/>
                <a:ext cx="12283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934139" y="4698749"/>
                <a:ext cx="0" cy="905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4834550" y="4789283"/>
                <a:ext cx="19917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338612" y="4425633"/>
                <a:ext cx="12283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矩形 16"/>
            <p:cNvSpPr/>
            <p:nvPr/>
          </p:nvSpPr>
          <p:spPr>
            <a:xfrm>
              <a:off x="798180" y="4709504"/>
              <a:ext cx="59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TTL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2731462" y="4709504"/>
              <a:ext cx="59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TTL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19531" y="3877939"/>
              <a:ext cx="85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&lt;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1.5m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509306" y="4063173"/>
            <a:ext cx="3996831" cy="1054369"/>
            <a:chOff x="4509306" y="4063173"/>
            <a:chExt cx="3996831" cy="1054369"/>
          </a:xfrm>
        </p:grpSpPr>
        <p:grpSp>
          <p:nvGrpSpPr>
            <p:cNvPr id="39" name="组合 38"/>
            <p:cNvGrpSpPr/>
            <p:nvPr/>
          </p:nvGrpSpPr>
          <p:grpSpPr>
            <a:xfrm>
              <a:off x="4509306" y="4063173"/>
              <a:ext cx="3996831" cy="1054369"/>
              <a:chOff x="4509306" y="4063173"/>
              <a:chExt cx="3996831" cy="1054369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509306" y="4063173"/>
                <a:ext cx="704908" cy="646331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/>
                  <a:t>单片机甲</a:t>
                </a:r>
                <a:endParaRPr lang="zh-CN" altLang="en-US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696667" y="4063173"/>
                <a:ext cx="704908" cy="646331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PC</a:t>
                </a:r>
                <a:r>
                  <a:rPr lang="zh-CN" altLang="en-US" dirty="0" smtClean="0"/>
                  <a:t>机乙</a:t>
                </a:r>
                <a:endParaRPr lang="zh-CN" altLang="en-US" dirty="0"/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>
                <a:off x="5214214" y="4497740"/>
                <a:ext cx="24824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5214214" y="4224624"/>
                <a:ext cx="24824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矩形 26"/>
              <p:cNvSpPr/>
              <p:nvPr/>
            </p:nvSpPr>
            <p:spPr>
              <a:xfrm>
                <a:off x="4561838" y="4748210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TTL</a:t>
                </a:r>
                <a:endParaRPr lang="zh-CN" altLang="en-US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592104" y="4702785"/>
                <a:ext cx="9140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RS232</a:t>
                </a:r>
                <a:endParaRPr lang="zh-CN" altLang="en-US" dirty="0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6311397" y="4504301"/>
              <a:ext cx="199177" cy="57756"/>
              <a:chOff x="5710152" y="4549568"/>
              <a:chExt cx="199177" cy="57756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5809741" y="4549568"/>
                <a:ext cx="0" cy="3870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5710152" y="4607324"/>
                <a:ext cx="19917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5919122" y="3782745"/>
            <a:ext cx="1264614" cy="808805"/>
            <a:chOff x="5606147" y="5329954"/>
            <a:chExt cx="1264614" cy="578435"/>
          </a:xfrm>
        </p:grpSpPr>
        <p:sp>
          <p:nvSpPr>
            <p:cNvPr id="29" name="文本框 28"/>
            <p:cNvSpPr txBox="1"/>
            <p:nvPr/>
          </p:nvSpPr>
          <p:spPr>
            <a:xfrm>
              <a:off x="5606147" y="5329954"/>
              <a:ext cx="1264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1.5-30m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684035" y="5594810"/>
              <a:ext cx="837004" cy="313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rgbClr val="FF0000"/>
                  </a:solidFill>
                </a:rPr>
                <a:t>MAX232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750978" y="5531533"/>
            <a:ext cx="704908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单片机甲</a:t>
            </a:r>
            <a:endParaRPr lang="zh-CN" altLang="en-US" dirty="0"/>
          </a:p>
        </p:txBody>
      </p:sp>
      <p:cxnSp>
        <p:nvCxnSpPr>
          <p:cNvPr id="49" name="直接连接符 48"/>
          <p:cNvCxnSpPr/>
          <p:nvPr/>
        </p:nvCxnSpPr>
        <p:spPr>
          <a:xfrm>
            <a:off x="1455886" y="5966100"/>
            <a:ext cx="41506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3462615" y="5966100"/>
            <a:ext cx="199177" cy="90534"/>
            <a:chOff x="1951824" y="5966100"/>
            <a:chExt cx="199177" cy="90534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051413" y="5966100"/>
              <a:ext cx="0" cy="905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951824" y="6056634"/>
              <a:ext cx="19917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接连接符 51"/>
          <p:cNvCxnSpPr/>
          <p:nvPr/>
        </p:nvCxnSpPr>
        <p:spPr>
          <a:xfrm>
            <a:off x="1455886" y="5692984"/>
            <a:ext cx="4150603" cy="0"/>
          </a:xfrm>
          <a:prstGeom prst="line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803510" y="6216570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TTL</a:t>
            </a:r>
            <a:endParaRPr lang="zh-CN" alt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5606489" y="5531533"/>
            <a:ext cx="704908" cy="1054369"/>
            <a:chOff x="2684260" y="5531533"/>
            <a:chExt cx="704908" cy="1054369"/>
          </a:xfrm>
        </p:grpSpPr>
        <p:sp>
          <p:nvSpPr>
            <p:cNvPr id="48" name="文本框 47"/>
            <p:cNvSpPr txBox="1"/>
            <p:nvPr/>
          </p:nvSpPr>
          <p:spPr>
            <a:xfrm>
              <a:off x="2684260" y="5531533"/>
              <a:ext cx="704908" cy="646331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单片机乙</a:t>
              </a:r>
              <a:endParaRPr lang="zh-CN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2736792" y="6216570"/>
              <a:ext cx="599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TTL</a:t>
              </a:r>
              <a:endParaRPr lang="zh-CN" altLang="en-US" dirty="0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962922" y="5316203"/>
            <a:ext cx="139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1.5-30m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820256" y="5618168"/>
            <a:ext cx="837004" cy="438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MAX232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428601" y="5618168"/>
            <a:ext cx="837004" cy="438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</a:rPr>
              <a:t>MAX232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217173" y="2230739"/>
            <a:ext cx="6766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起始位、字符长度、校验位、停止位、波特率等</a:t>
            </a:r>
            <a:endParaRPr lang="en-US" altLang="zh-CN" sz="24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4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47" grpId="0" animBg="1"/>
      <p:bldP spid="44" grpId="0"/>
      <p:bldP spid="46" grpId="0"/>
      <p:bldP spid="58" grpId="0" animBg="1"/>
      <p:bldP spid="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08017" y="742995"/>
            <a:ext cx="8800479" cy="128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6120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indent="0" algn="just"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如图所示，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单片机的串口在物理上有独立的接收、发送缓冲器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SBUF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，它们占用同一地址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99H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。因是双缓冲器，所以不会产生重叠错误，可作为</a:t>
            </a:r>
            <a:r>
              <a:rPr lang="zh-CN" altLang="en-US" sz="2000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2000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双工异步通信</a:t>
            </a:r>
            <a:r>
              <a:rPr lang="zh-CN" altLang="en-US" sz="2000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r>
              <a:rPr lang="zh-CN" altLang="en-US" sz="2000" b="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Universal Asynchronous Receiver/Transmitter</a:t>
            </a:r>
            <a:r>
              <a:rPr lang="zh-CN" altLang="en-US" sz="2000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CN" altLang="en-US" sz="2000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异步接收器</a:t>
            </a:r>
            <a:r>
              <a:rPr lang="en-US" altLang="zh-CN" sz="2000" b="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发送器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的全部功能。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8017" y="243669"/>
            <a:ext cx="3177473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3.  51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单片机的串行口</a:t>
            </a:r>
            <a:endParaRPr lang="en-US" altLang="zh-CN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53376" y="2114770"/>
            <a:ext cx="7896654" cy="4407415"/>
            <a:chOff x="551246" y="1989641"/>
            <a:chExt cx="7896654" cy="440741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246" y="2168447"/>
              <a:ext cx="7896654" cy="422860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213165" y="2462543"/>
              <a:ext cx="434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0000FF"/>
                  </a:solidFill>
                </a:rPr>
                <a:t>8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13164" y="5041271"/>
              <a:ext cx="434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0000FF"/>
                  </a:solidFill>
                </a:rPr>
                <a:t>8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74198" y="2358973"/>
              <a:ext cx="434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0000FF"/>
                  </a:solidFill>
                </a:rPr>
                <a:t>1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347018" y="5118771"/>
              <a:ext cx="434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0000FF"/>
                  </a:solidFill>
                </a:rPr>
                <a:t>8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103811" y="5502936"/>
              <a:ext cx="434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0000FF"/>
                  </a:solidFill>
                </a:rPr>
                <a:t>1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247430" y="5888576"/>
              <a:ext cx="3750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串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并，数据加工，保留有效数据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59197" y="1989641"/>
              <a:ext cx="6143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并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串，数据加工，添加起始位、停止位、奇偶校验位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5538</TotalTime>
  <Words>4850</Words>
  <Application>Microsoft Office PowerPoint</Application>
  <PresentationFormat>全屏显示(4:3)</PresentationFormat>
  <Paragraphs>617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1" baseType="lpstr">
      <vt:lpstr>Arial Unicode MS</vt:lpstr>
      <vt:lpstr>黑体</vt:lpstr>
      <vt:lpstr>华文楷体</vt:lpstr>
      <vt:lpstr>楷体</vt:lpstr>
      <vt:lpstr>宋体</vt:lpstr>
      <vt:lpstr>微软雅黑</vt:lpstr>
      <vt:lpstr>Arial</vt:lpstr>
      <vt:lpstr>Calibri</vt:lpstr>
      <vt:lpstr>Calibri Light</vt:lpstr>
      <vt:lpstr>Cambria Math</vt:lpstr>
      <vt:lpstr>Segoe UI</vt:lpstr>
      <vt:lpstr>Times New Roman</vt:lpstr>
      <vt:lpstr>Wingdings</vt:lpstr>
      <vt:lpstr>Wingdings 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757</cp:revision>
  <dcterms:created xsi:type="dcterms:W3CDTF">2021-04-14T12:15:33Z</dcterms:created>
  <dcterms:modified xsi:type="dcterms:W3CDTF">2022-05-25T08:22:13Z</dcterms:modified>
</cp:coreProperties>
</file>